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2"/>
  </p:notesMasterIdLst>
  <p:sldIdLst>
    <p:sldId id="317" r:id="rId6"/>
    <p:sldId id="318" r:id="rId7"/>
    <p:sldId id="273" r:id="rId8"/>
    <p:sldId id="285" r:id="rId9"/>
    <p:sldId id="286" r:id="rId10"/>
    <p:sldId id="258" r:id="rId11"/>
    <p:sldId id="284" r:id="rId12"/>
    <p:sldId id="282" r:id="rId13"/>
    <p:sldId id="260" r:id="rId14"/>
    <p:sldId id="288" r:id="rId15"/>
    <p:sldId id="309" r:id="rId16"/>
    <p:sldId id="319" r:id="rId17"/>
    <p:sldId id="305" r:id="rId18"/>
    <p:sldId id="289" r:id="rId19"/>
    <p:sldId id="359" r:id="rId20"/>
    <p:sldId id="361" r:id="rId21"/>
    <p:sldId id="321" r:id="rId22"/>
    <p:sldId id="323" r:id="rId23"/>
    <p:sldId id="333" r:id="rId24"/>
    <p:sldId id="337" r:id="rId25"/>
    <p:sldId id="345" r:id="rId26"/>
    <p:sldId id="356" r:id="rId27"/>
    <p:sldId id="322" r:id="rId28"/>
    <p:sldId id="324" r:id="rId29"/>
    <p:sldId id="362" r:id="rId30"/>
    <p:sldId id="270" r:id="rId31"/>
  </p:sldIdLst>
  <p:sldSz cx="9144000" cy="6858000" type="screen4x3"/>
  <p:notesSz cx="10018713"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43"/>
    <p:restoredTop sz="86600" autoAdjust="0"/>
  </p:normalViewPr>
  <p:slideViewPr>
    <p:cSldViewPr snapToGrid="0" snapToObjects="1">
      <p:cViewPr varScale="1">
        <p:scale>
          <a:sx n="100" d="100"/>
          <a:sy n="100" d="100"/>
        </p:scale>
        <p:origin x="146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B9A3F8-8695-45D8-8175-7A0B702F72A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2543FDBE-CBA3-4981-85D5-0B70EDB48FCA}">
      <dgm:prSet phldrT="[Text]"/>
      <dgm:spPr>
        <a:solidFill>
          <a:schemeClr val="accent4">
            <a:lumMod val="75000"/>
          </a:schemeClr>
        </a:solidFill>
      </dgm:spPr>
      <dgm:t>
        <a:bodyPr/>
        <a:lstStyle/>
        <a:p>
          <a:r>
            <a:rPr lang="en-US" dirty="0"/>
            <a:t>Scoping</a:t>
          </a:r>
          <a:endParaRPr lang="en-GB" dirty="0"/>
        </a:p>
      </dgm:t>
    </dgm:pt>
    <dgm:pt modelId="{658776D9-772F-4F83-8ED5-7CA75045421E}" type="parTrans" cxnId="{9676253D-9A98-433C-A893-CF2E523B9909}">
      <dgm:prSet/>
      <dgm:spPr/>
      <dgm:t>
        <a:bodyPr/>
        <a:lstStyle/>
        <a:p>
          <a:endParaRPr lang="en-GB"/>
        </a:p>
      </dgm:t>
    </dgm:pt>
    <dgm:pt modelId="{7F0F59F0-029F-455F-866B-049EEDE43DA8}" type="sibTrans" cxnId="{9676253D-9A98-433C-A893-CF2E523B9909}">
      <dgm:prSet/>
      <dgm:spPr/>
      <dgm:t>
        <a:bodyPr/>
        <a:lstStyle/>
        <a:p>
          <a:endParaRPr lang="en-GB"/>
        </a:p>
      </dgm:t>
    </dgm:pt>
    <dgm:pt modelId="{BB51C109-53D8-49BA-A3EB-A2F3A517D56C}">
      <dgm:prSet phldrT="[Text]"/>
      <dgm:spPr>
        <a:solidFill>
          <a:schemeClr val="tx2"/>
        </a:solidFill>
      </dgm:spPr>
      <dgm:t>
        <a:bodyPr/>
        <a:lstStyle/>
        <a:p>
          <a:r>
            <a:rPr lang="de-DE" dirty="0"/>
            <a:t>Training</a:t>
          </a:r>
          <a:endParaRPr lang="en-GB" dirty="0"/>
        </a:p>
      </dgm:t>
    </dgm:pt>
    <dgm:pt modelId="{43DE0F4E-AF91-4BCE-AF5B-036CDB66A1DF}" type="parTrans" cxnId="{351330A9-C6DF-4FDC-A081-62BB02AB6593}">
      <dgm:prSet/>
      <dgm:spPr/>
      <dgm:t>
        <a:bodyPr/>
        <a:lstStyle/>
        <a:p>
          <a:endParaRPr lang="en-GB"/>
        </a:p>
      </dgm:t>
    </dgm:pt>
    <dgm:pt modelId="{ADA01F66-BD0E-4284-9A27-AA979D3EB048}" type="sibTrans" cxnId="{351330A9-C6DF-4FDC-A081-62BB02AB6593}">
      <dgm:prSet/>
      <dgm:spPr/>
      <dgm:t>
        <a:bodyPr/>
        <a:lstStyle/>
        <a:p>
          <a:endParaRPr lang="en-GB"/>
        </a:p>
      </dgm:t>
    </dgm:pt>
    <dgm:pt modelId="{100EC47B-E29F-4E6B-952C-0F478320E94C}">
      <dgm:prSet phldrT="[Text]"/>
      <dgm:spPr>
        <a:solidFill>
          <a:schemeClr val="accent3">
            <a:lumMod val="75000"/>
          </a:schemeClr>
        </a:solidFill>
      </dgm:spPr>
      <dgm:t>
        <a:bodyPr/>
        <a:lstStyle/>
        <a:p>
          <a:r>
            <a:rPr lang="en-US" dirty="0"/>
            <a:t>Youth Participation</a:t>
          </a:r>
          <a:endParaRPr lang="en-GB" dirty="0"/>
        </a:p>
      </dgm:t>
    </dgm:pt>
    <dgm:pt modelId="{AABEDC65-2AFE-4A76-8758-771F07DE842B}" type="parTrans" cxnId="{3BF56A58-DC39-46CA-9D70-1A9765C3F54D}">
      <dgm:prSet/>
      <dgm:spPr/>
      <dgm:t>
        <a:bodyPr/>
        <a:lstStyle/>
        <a:p>
          <a:endParaRPr lang="en-GB"/>
        </a:p>
      </dgm:t>
    </dgm:pt>
    <dgm:pt modelId="{AA5D2040-06F1-4BEF-B0C9-65D04317A671}" type="sibTrans" cxnId="{3BF56A58-DC39-46CA-9D70-1A9765C3F54D}">
      <dgm:prSet/>
      <dgm:spPr/>
      <dgm:t>
        <a:bodyPr/>
        <a:lstStyle/>
        <a:p>
          <a:endParaRPr lang="en-GB"/>
        </a:p>
      </dgm:t>
    </dgm:pt>
    <dgm:pt modelId="{E3817E8E-BD02-466E-BD02-EC03CA1E2BF7}">
      <dgm:prSet phldrT="[Text]"/>
      <dgm:spPr>
        <a:solidFill>
          <a:schemeClr val="accent2"/>
        </a:solidFill>
      </dgm:spPr>
      <dgm:t>
        <a:bodyPr/>
        <a:lstStyle/>
        <a:p>
          <a:r>
            <a:rPr lang="en-US" dirty="0"/>
            <a:t>Sustainability</a:t>
          </a:r>
          <a:endParaRPr lang="en-GB" dirty="0"/>
        </a:p>
      </dgm:t>
    </dgm:pt>
    <dgm:pt modelId="{530D5E08-70B8-4261-A753-8613CAA392EE}" type="parTrans" cxnId="{10106F02-437D-46BE-A1D9-7201B6969C3F}">
      <dgm:prSet/>
      <dgm:spPr/>
      <dgm:t>
        <a:bodyPr/>
        <a:lstStyle/>
        <a:p>
          <a:endParaRPr lang="en-GB"/>
        </a:p>
      </dgm:t>
    </dgm:pt>
    <dgm:pt modelId="{8F1EA142-DEC7-4B35-ADF7-15D5B29832D9}" type="sibTrans" cxnId="{10106F02-437D-46BE-A1D9-7201B6969C3F}">
      <dgm:prSet/>
      <dgm:spPr/>
      <dgm:t>
        <a:bodyPr/>
        <a:lstStyle/>
        <a:p>
          <a:endParaRPr lang="en-GB"/>
        </a:p>
      </dgm:t>
    </dgm:pt>
    <dgm:pt modelId="{235BA709-C403-4872-9BB1-748EB0924430}">
      <dgm:prSet phldrT="[Text]"/>
      <dgm:spPr>
        <a:solidFill>
          <a:schemeClr val="accent6"/>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Local ownership</a:t>
          </a:r>
          <a:endParaRPr lang="en-GB" dirty="0"/>
        </a:p>
      </dgm:t>
    </dgm:pt>
    <dgm:pt modelId="{7762A07C-53BD-4726-914E-1BAFEA2671A4}" type="parTrans" cxnId="{0773B4AC-9045-456E-B276-0F8A6BA8B0CE}">
      <dgm:prSet/>
      <dgm:spPr/>
      <dgm:t>
        <a:bodyPr/>
        <a:lstStyle/>
        <a:p>
          <a:endParaRPr lang="en-GB"/>
        </a:p>
      </dgm:t>
    </dgm:pt>
    <dgm:pt modelId="{3AC48FCF-CEB8-413D-9450-17E273E27477}" type="sibTrans" cxnId="{0773B4AC-9045-456E-B276-0F8A6BA8B0CE}">
      <dgm:prSet/>
      <dgm:spPr/>
      <dgm:t>
        <a:bodyPr/>
        <a:lstStyle/>
        <a:p>
          <a:endParaRPr lang="en-GB"/>
        </a:p>
      </dgm:t>
    </dgm:pt>
    <dgm:pt modelId="{A0B2C73E-89E6-4D8F-854F-C6409D7A034E}">
      <dgm:prSet/>
      <dgm:spPr>
        <a:solidFill>
          <a:schemeClr val="accent1"/>
        </a:solidFill>
      </dgm:spPr>
      <dgm:t>
        <a:bodyPr/>
        <a:lstStyle/>
        <a:p>
          <a:r>
            <a:rPr lang="en-US" dirty="0"/>
            <a:t>Advocacy</a:t>
          </a:r>
          <a:endParaRPr lang="en-GB" dirty="0"/>
        </a:p>
      </dgm:t>
    </dgm:pt>
    <dgm:pt modelId="{9274D13F-C016-497C-887E-BCF029CFFED9}" type="parTrans" cxnId="{F30C784E-3172-41BF-B9A5-656B0C9BB8F7}">
      <dgm:prSet/>
      <dgm:spPr/>
      <dgm:t>
        <a:bodyPr/>
        <a:lstStyle/>
        <a:p>
          <a:endParaRPr lang="en-GB"/>
        </a:p>
      </dgm:t>
    </dgm:pt>
    <dgm:pt modelId="{D06D275F-4E8F-4B99-BFF7-3A5D2320E56D}" type="sibTrans" cxnId="{F30C784E-3172-41BF-B9A5-656B0C9BB8F7}">
      <dgm:prSet/>
      <dgm:spPr/>
      <dgm:t>
        <a:bodyPr/>
        <a:lstStyle/>
        <a:p>
          <a:endParaRPr lang="en-GB"/>
        </a:p>
      </dgm:t>
    </dgm:pt>
    <dgm:pt modelId="{4DE791F4-0F52-445F-97BA-7D6F63DDD97C}" type="pres">
      <dgm:prSet presAssocID="{0CB9A3F8-8695-45D8-8175-7A0B702F72AF}" presName="diagram" presStyleCnt="0">
        <dgm:presLayoutVars>
          <dgm:dir/>
          <dgm:resizeHandles val="exact"/>
        </dgm:presLayoutVars>
      </dgm:prSet>
      <dgm:spPr/>
    </dgm:pt>
    <dgm:pt modelId="{D89CF2A3-3750-4A42-BEE0-9EE4C8C8B5DE}" type="pres">
      <dgm:prSet presAssocID="{2543FDBE-CBA3-4981-85D5-0B70EDB48FCA}" presName="node" presStyleLbl="node1" presStyleIdx="0" presStyleCnt="6">
        <dgm:presLayoutVars>
          <dgm:bulletEnabled val="1"/>
        </dgm:presLayoutVars>
      </dgm:prSet>
      <dgm:spPr/>
    </dgm:pt>
    <dgm:pt modelId="{36263146-9F2E-4FC9-95DD-A5058FB637B7}" type="pres">
      <dgm:prSet presAssocID="{7F0F59F0-029F-455F-866B-049EEDE43DA8}" presName="sibTrans" presStyleCnt="0"/>
      <dgm:spPr/>
    </dgm:pt>
    <dgm:pt modelId="{C454D10F-F128-4188-B9F9-1E65BA94F383}" type="pres">
      <dgm:prSet presAssocID="{BB51C109-53D8-49BA-A3EB-A2F3A517D56C}" presName="node" presStyleLbl="node1" presStyleIdx="1" presStyleCnt="6">
        <dgm:presLayoutVars>
          <dgm:bulletEnabled val="1"/>
        </dgm:presLayoutVars>
      </dgm:prSet>
      <dgm:spPr/>
    </dgm:pt>
    <dgm:pt modelId="{D13807D0-0523-4357-AA68-46CB40AF2A31}" type="pres">
      <dgm:prSet presAssocID="{ADA01F66-BD0E-4284-9A27-AA979D3EB048}" presName="sibTrans" presStyleCnt="0"/>
      <dgm:spPr/>
    </dgm:pt>
    <dgm:pt modelId="{63047606-E484-4AEF-A04A-C70F44D450D1}" type="pres">
      <dgm:prSet presAssocID="{100EC47B-E29F-4E6B-952C-0F478320E94C}" presName="node" presStyleLbl="node1" presStyleIdx="2" presStyleCnt="6">
        <dgm:presLayoutVars>
          <dgm:bulletEnabled val="1"/>
        </dgm:presLayoutVars>
      </dgm:prSet>
      <dgm:spPr/>
    </dgm:pt>
    <dgm:pt modelId="{DFBEEAA6-686A-40BE-ABAB-98B8F819746F}" type="pres">
      <dgm:prSet presAssocID="{AA5D2040-06F1-4BEF-B0C9-65D04317A671}" presName="sibTrans" presStyleCnt="0"/>
      <dgm:spPr/>
    </dgm:pt>
    <dgm:pt modelId="{7CBB2DF6-834B-4692-B6E7-0430AE355AF5}" type="pres">
      <dgm:prSet presAssocID="{E3817E8E-BD02-466E-BD02-EC03CA1E2BF7}" presName="node" presStyleLbl="node1" presStyleIdx="3" presStyleCnt="6">
        <dgm:presLayoutVars>
          <dgm:bulletEnabled val="1"/>
        </dgm:presLayoutVars>
      </dgm:prSet>
      <dgm:spPr/>
    </dgm:pt>
    <dgm:pt modelId="{CB6C3DF9-173F-4EE3-BCED-5FF07BFA2237}" type="pres">
      <dgm:prSet presAssocID="{8F1EA142-DEC7-4B35-ADF7-15D5B29832D9}" presName="sibTrans" presStyleCnt="0"/>
      <dgm:spPr/>
    </dgm:pt>
    <dgm:pt modelId="{DFD4166B-35D7-4E88-8691-8C48FB72AD0D}" type="pres">
      <dgm:prSet presAssocID="{235BA709-C403-4872-9BB1-748EB0924430}" presName="node" presStyleLbl="node1" presStyleIdx="4" presStyleCnt="6">
        <dgm:presLayoutVars>
          <dgm:bulletEnabled val="1"/>
        </dgm:presLayoutVars>
      </dgm:prSet>
      <dgm:spPr/>
    </dgm:pt>
    <dgm:pt modelId="{42CE91E5-6105-4B6C-900D-1A286A04904E}" type="pres">
      <dgm:prSet presAssocID="{3AC48FCF-CEB8-413D-9450-17E273E27477}" presName="sibTrans" presStyleCnt="0"/>
      <dgm:spPr/>
    </dgm:pt>
    <dgm:pt modelId="{3B8755BE-B304-4E10-997B-8076ED1F8A00}" type="pres">
      <dgm:prSet presAssocID="{A0B2C73E-89E6-4D8F-854F-C6409D7A034E}" presName="node" presStyleLbl="node1" presStyleIdx="5" presStyleCnt="6">
        <dgm:presLayoutVars>
          <dgm:bulletEnabled val="1"/>
        </dgm:presLayoutVars>
      </dgm:prSet>
      <dgm:spPr/>
    </dgm:pt>
  </dgm:ptLst>
  <dgm:cxnLst>
    <dgm:cxn modelId="{10106F02-437D-46BE-A1D9-7201B6969C3F}" srcId="{0CB9A3F8-8695-45D8-8175-7A0B702F72AF}" destId="{E3817E8E-BD02-466E-BD02-EC03CA1E2BF7}" srcOrd="3" destOrd="0" parTransId="{530D5E08-70B8-4261-A753-8613CAA392EE}" sibTransId="{8F1EA142-DEC7-4B35-ADF7-15D5B29832D9}"/>
    <dgm:cxn modelId="{B9FE3324-29FD-4BCF-BFC5-64D627F9996B}" type="presOf" srcId="{E3817E8E-BD02-466E-BD02-EC03CA1E2BF7}" destId="{7CBB2DF6-834B-4692-B6E7-0430AE355AF5}" srcOrd="0" destOrd="0" presId="urn:microsoft.com/office/officeart/2005/8/layout/default"/>
    <dgm:cxn modelId="{9676253D-9A98-433C-A893-CF2E523B9909}" srcId="{0CB9A3F8-8695-45D8-8175-7A0B702F72AF}" destId="{2543FDBE-CBA3-4981-85D5-0B70EDB48FCA}" srcOrd="0" destOrd="0" parTransId="{658776D9-772F-4F83-8ED5-7CA75045421E}" sibTransId="{7F0F59F0-029F-455F-866B-049EEDE43DA8}"/>
    <dgm:cxn modelId="{7113FF43-9AFB-4AE1-84EB-E00778B3C6B4}" type="presOf" srcId="{2543FDBE-CBA3-4981-85D5-0B70EDB48FCA}" destId="{D89CF2A3-3750-4A42-BEE0-9EE4C8C8B5DE}" srcOrd="0" destOrd="0" presId="urn:microsoft.com/office/officeart/2005/8/layout/default"/>
    <dgm:cxn modelId="{F30C784E-3172-41BF-B9A5-656B0C9BB8F7}" srcId="{0CB9A3F8-8695-45D8-8175-7A0B702F72AF}" destId="{A0B2C73E-89E6-4D8F-854F-C6409D7A034E}" srcOrd="5" destOrd="0" parTransId="{9274D13F-C016-497C-887E-BCF029CFFED9}" sibTransId="{D06D275F-4E8F-4B99-BFF7-3A5D2320E56D}"/>
    <dgm:cxn modelId="{B7CFA151-D1BB-4DD7-AF52-A01DC1E5317F}" type="presOf" srcId="{0CB9A3F8-8695-45D8-8175-7A0B702F72AF}" destId="{4DE791F4-0F52-445F-97BA-7D6F63DDD97C}" srcOrd="0" destOrd="0" presId="urn:microsoft.com/office/officeart/2005/8/layout/default"/>
    <dgm:cxn modelId="{3BF56A58-DC39-46CA-9D70-1A9765C3F54D}" srcId="{0CB9A3F8-8695-45D8-8175-7A0B702F72AF}" destId="{100EC47B-E29F-4E6B-952C-0F478320E94C}" srcOrd="2" destOrd="0" parTransId="{AABEDC65-2AFE-4A76-8758-771F07DE842B}" sibTransId="{AA5D2040-06F1-4BEF-B0C9-65D04317A671}"/>
    <dgm:cxn modelId="{380C318C-7FDF-4503-840A-6AA718F66C0F}" type="presOf" srcId="{A0B2C73E-89E6-4D8F-854F-C6409D7A034E}" destId="{3B8755BE-B304-4E10-997B-8076ED1F8A00}" srcOrd="0" destOrd="0" presId="urn:microsoft.com/office/officeart/2005/8/layout/default"/>
    <dgm:cxn modelId="{4B641A95-34A9-4026-AEE2-371C869003A9}" type="presOf" srcId="{235BA709-C403-4872-9BB1-748EB0924430}" destId="{DFD4166B-35D7-4E88-8691-8C48FB72AD0D}" srcOrd="0" destOrd="0" presId="urn:microsoft.com/office/officeart/2005/8/layout/default"/>
    <dgm:cxn modelId="{351330A9-C6DF-4FDC-A081-62BB02AB6593}" srcId="{0CB9A3F8-8695-45D8-8175-7A0B702F72AF}" destId="{BB51C109-53D8-49BA-A3EB-A2F3A517D56C}" srcOrd="1" destOrd="0" parTransId="{43DE0F4E-AF91-4BCE-AF5B-036CDB66A1DF}" sibTransId="{ADA01F66-BD0E-4284-9A27-AA979D3EB048}"/>
    <dgm:cxn modelId="{0773B4AC-9045-456E-B276-0F8A6BA8B0CE}" srcId="{0CB9A3F8-8695-45D8-8175-7A0B702F72AF}" destId="{235BA709-C403-4872-9BB1-748EB0924430}" srcOrd="4" destOrd="0" parTransId="{7762A07C-53BD-4726-914E-1BAFEA2671A4}" sibTransId="{3AC48FCF-CEB8-413D-9450-17E273E27477}"/>
    <dgm:cxn modelId="{C6C534AD-AAEE-455D-A8B1-FB83A518D449}" type="presOf" srcId="{100EC47B-E29F-4E6B-952C-0F478320E94C}" destId="{63047606-E484-4AEF-A04A-C70F44D450D1}" srcOrd="0" destOrd="0" presId="urn:microsoft.com/office/officeart/2005/8/layout/default"/>
    <dgm:cxn modelId="{553EFFD5-A5DF-4557-91C0-32C28759C04D}" type="presOf" srcId="{BB51C109-53D8-49BA-A3EB-A2F3A517D56C}" destId="{C454D10F-F128-4188-B9F9-1E65BA94F383}" srcOrd="0" destOrd="0" presId="urn:microsoft.com/office/officeart/2005/8/layout/default"/>
    <dgm:cxn modelId="{3AB8838C-075E-49A8-BFED-AAFE0794A10E}" type="presParOf" srcId="{4DE791F4-0F52-445F-97BA-7D6F63DDD97C}" destId="{D89CF2A3-3750-4A42-BEE0-9EE4C8C8B5DE}" srcOrd="0" destOrd="0" presId="urn:microsoft.com/office/officeart/2005/8/layout/default"/>
    <dgm:cxn modelId="{93EE84D1-8529-4642-BE0F-5BBC115B9B02}" type="presParOf" srcId="{4DE791F4-0F52-445F-97BA-7D6F63DDD97C}" destId="{36263146-9F2E-4FC9-95DD-A5058FB637B7}" srcOrd="1" destOrd="0" presId="urn:microsoft.com/office/officeart/2005/8/layout/default"/>
    <dgm:cxn modelId="{D81DA380-C51D-4EA2-9A28-7438722E23CF}" type="presParOf" srcId="{4DE791F4-0F52-445F-97BA-7D6F63DDD97C}" destId="{C454D10F-F128-4188-B9F9-1E65BA94F383}" srcOrd="2" destOrd="0" presId="urn:microsoft.com/office/officeart/2005/8/layout/default"/>
    <dgm:cxn modelId="{753B7A62-E7F9-490C-91DE-A4D128B68633}" type="presParOf" srcId="{4DE791F4-0F52-445F-97BA-7D6F63DDD97C}" destId="{D13807D0-0523-4357-AA68-46CB40AF2A31}" srcOrd="3" destOrd="0" presId="urn:microsoft.com/office/officeart/2005/8/layout/default"/>
    <dgm:cxn modelId="{8C826CAB-A9B0-488A-B855-0B0123CE6808}" type="presParOf" srcId="{4DE791F4-0F52-445F-97BA-7D6F63DDD97C}" destId="{63047606-E484-4AEF-A04A-C70F44D450D1}" srcOrd="4" destOrd="0" presId="urn:microsoft.com/office/officeart/2005/8/layout/default"/>
    <dgm:cxn modelId="{AB790599-2F8E-47E0-B12E-91EB0EB8209B}" type="presParOf" srcId="{4DE791F4-0F52-445F-97BA-7D6F63DDD97C}" destId="{DFBEEAA6-686A-40BE-ABAB-98B8F819746F}" srcOrd="5" destOrd="0" presId="urn:microsoft.com/office/officeart/2005/8/layout/default"/>
    <dgm:cxn modelId="{9B353F2D-A057-4D6B-84BF-AB7B25C1564C}" type="presParOf" srcId="{4DE791F4-0F52-445F-97BA-7D6F63DDD97C}" destId="{7CBB2DF6-834B-4692-B6E7-0430AE355AF5}" srcOrd="6" destOrd="0" presId="urn:microsoft.com/office/officeart/2005/8/layout/default"/>
    <dgm:cxn modelId="{A18EAC91-645A-464D-BF6A-AC1EFCCF8C98}" type="presParOf" srcId="{4DE791F4-0F52-445F-97BA-7D6F63DDD97C}" destId="{CB6C3DF9-173F-4EE3-BCED-5FF07BFA2237}" srcOrd="7" destOrd="0" presId="urn:microsoft.com/office/officeart/2005/8/layout/default"/>
    <dgm:cxn modelId="{483D945E-126C-49CA-A5B9-8ACD29B7315F}" type="presParOf" srcId="{4DE791F4-0F52-445F-97BA-7D6F63DDD97C}" destId="{DFD4166B-35D7-4E88-8691-8C48FB72AD0D}" srcOrd="8" destOrd="0" presId="urn:microsoft.com/office/officeart/2005/8/layout/default"/>
    <dgm:cxn modelId="{1D17F21E-1345-4A0D-A99D-99F9677BDF1A}" type="presParOf" srcId="{4DE791F4-0F52-445F-97BA-7D6F63DDD97C}" destId="{42CE91E5-6105-4B6C-900D-1A286A04904E}" srcOrd="9" destOrd="0" presId="urn:microsoft.com/office/officeart/2005/8/layout/default"/>
    <dgm:cxn modelId="{D4C5C90B-5CBA-49F7-82E0-F8A114D29596}" type="presParOf" srcId="{4DE791F4-0F52-445F-97BA-7D6F63DDD97C}" destId="{3B8755BE-B304-4E10-997B-8076ED1F8A0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CF2A3-3750-4A42-BEE0-9EE4C8C8B5DE}">
      <dsp:nvSpPr>
        <dsp:cNvPr id="0" name=""/>
        <dsp:cNvSpPr/>
      </dsp:nvSpPr>
      <dsp:spPr>
        <a:xfrm>
          <a:off x="0" y="532364"/>
          <a:ext cx="2281762" cy="1369057"/>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Scoping</a:t>
          </a:r>
          <a:endParaRPr lang="en-GB" sz="2900" kern="1200" dirty="0"/>
        </a:p>
      </dsp:txBody>
      <dsp:txXfrm>
        <a:off x="0" y="532364"/>
        <a:ext cx="2281762" cy="1369057"/>
      </dsp:txXfrm>
    </dsp:sp>
    <dsp:sp modelId="{C454D10F-F128-4188-B9F9-1E65BA94F383}">
      <dsp:nvSpPr>
        <dsp:cNvPr id="0" name=""/>
        <dsp:cNvSpPr/>
      </dsp:nvSpPr>
      <dsp:spPr>
        <a:xfrm>
          <a:off x="2509939" y="532364"/>
          <a:ext cx="2281762" cy="1369057"/>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Training</a:t>
          </a:r>
          <a:endParaRPr lang="en-GB" sz="2900" kern="1200" dirty="0"/>
        </a:p>
      </dsp:txBody>
      <dsp:txXfrm>
        <a:off x="2509939" y="532364"/>
        <a:ext cx="2281762" cy="1369057"/>
      </dsp:txXfrm>
    </dsp:sp>
    <dsp:sp modelId="{63047606-E484-4AEF-A04A-C70F44D450D1}">
      <dsp:nvSpPr>
        <dsp:cNvPr id="0" name=""/>
        <dsp:cNvSpPr/>
      </dsp:nvSpPr>
      <dsp:spPr>
        <a:xfrm>
          <a:off x="5019878" y="532364"/>
          <a:ext cx="2281762" cy="1369057"/>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Youth Participation</a:t>
          </a:r>
          <a:endParaRPr lang="en-GB" sz="2900" kern="1200" dirty="0"/>
        </a:p>
      </dsp:txBody>
      <dsp:txXfrm>
        <a:off x="5019878" y="532364"/>
        <a:ext cx="2281762" cy="1369057"/>
      </dsp:txXfrm>
    </dsp:sp>
    <dsp:sp modelId="{7CBB2DF6-834B-4692-B6E7-0430AE355AF5}">
      <dsp:nvSpPr>
        <dsp:cNvPr id="0" name=""/>
        <dsp:cNvSpPr/>
      </dsp:nvSpPr>
      <dsp:spPr>
        <a:xfrm>
          <a:off x="0" y="2129598"/>
          <a:ext cx="2281762" cy="1369057"/>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Sustainability</a:t>
          </a:r>
          <a:endParaRPr lang="en-GB" sz="2900" kern="1200" dirty="0"/>
        </a:p>
      </dsp:txBody>
      <dsp:txXfrm>
        <a:off x="0" y="2129598"/>
        <a:ext cx="2281762" cy="1369057"/>
      </dsp:txXfrm>
    </dsp:sp>
    <dsp:sp modelId="{DFD4166B-35D7-4E88-8691-8C48FB72AD0D}">
      <dsp:nvSpPr>
        <dsp:cNvPr id="0" name=""/>
        <dsp:cNvSpPr/>
      </dsp:nvSpPr>
      <dsp:spPr>
        <a:xfrm>
          <a:off x="2509939" y="2129598"/>
          <a:ext cx="2281762" cy="1369057"/>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900" kern="1200" dirty="0"/>
            <a:t>Local ownership</a:t>
          </a:r>
          <a:endParaRPr lang="en-GB" sz="2900" kern="1200" dirty="0"/>
        </a:p>
      </dsp:txBody>
      <dsp:txXfrm>
        <a:off x="2509939" y="2129598"/>
        <a:ext cx="2281762" cy="1369057"/>
      </dsp:txXfrm>
    </dsp:sp>
    <dsp:sp modelId="{3B8755BE-B304-4E10-997B-8076ED1F8A00}">
      <dsp:nvSpPr>
        <dsp:cNvPr id="0" name=""/>
        <dsp:cNvSpPr/>
      </dsp:nvSpPr>
      <dsp:spPr>
        <a:xfrm>
          <a:off x="5019878" y="2129598"/>
          <a:ext cx="2281762" cy="1369057"/>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Advocacy</a:t>
          </a:r>
          <a:endParaRPr lang="en-GB" sz="2900" kern="1200" dirty="0"/>
        </a:p>
      </dsp:txBody>
      <dsp:txXfrm>
        <a:off x="5019878" y="2129598"/>
        <a:ext cx="2281762" cy="13690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41443" cy="344408"/>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5674952" y="0"/>
            <a:ext cx="4341443" cy="344408"/>
          </a:xfrm>
          <a:prstGeom prst="rect">
            <a:avLst/>
          </a:prstGeom>
        </p:spPr>
        <p:txBody>
          <a:bodyPr vert="horz" lIns="96606" tIns="48303" rIns="96606" bIns="48303" rtlCol="0"/>
          <a:lstStyle>
            <a:lvl1pPr algn="r">
              <a:defRPr sz="1300"/>
            </a:lvl1pPr>
          </a:lstStyle>
          <a:p>
            <a:fld id="{B8D24500-9B9D-4193-89E4-274C377D125A}" type="datetimeFigureOut">
              <a:rPr lang="en-GB" smtClean="0"/>
              <a:t>20/02/2020</a:t>
            </a:fld>
            <a:endParaRPr lang="en-GB"/>
          </a:p>
        </p:txBody>
      </p:sp>
      <p:sp>
        <p:nvSpPr>
          <p:cNvPr id="4" name="Slide Image Placeholder 3"/>
          <p:cNvSpPr>
            <a:spLocks noGrp="1" noRot="1" noChangeAspect="1"/>
          </p:cNvSpPr>
          <p:nvPr>
            <p:ph type="sldImg" idx="2"/>
          </p:nvPr>
        </p:nvSpPr>
        <p:spPr>
          <a:xfrm>
            <a:off x="3286125" y="515938"/>
            <a:ext cx="3446463" cy="2584450"/>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1001872" y="3271878"/>
            <a:ext cx="8014970" cy="3099673"/>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542559"/>
            <a:ext cx="4341443" cy="344408"/>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5674952" y="6542559"/>
            <a:ext cx="4341443" cy="344408"/>
          </a:xfrm>
          <a:prstGeom prst="rect">
            <a:avLst/>
          </a:prstGeom>
        </p:spPr>
        <p:txBody>
          <a:bodyPr vert="horz" lIns="96606" tIns="48303" rIns="96606" bIns="48303" rtlCol="0" anchor="b"/>
          <a:lstStyle>
            <a:lvl1pPr algn="r">
              <a:defRPr sz="1300"/>
            </a:lvl1pPr>
          </a:lstStyle>
          <a:p>
            <a:fld id="{D3DDA99D-2579-494F-A971-AA03554DC913}" type="slidenum">
              <a:rPr lang="en-GB" smtClean="0"/>
              <a:t>‹Nr.›</a:t>
            </a:fld>
            <a:endParaRPr lang="en-GB"/>
          </a:p>
        </p:txBody>
      </p:sp>
    </p:spTree>
    <p:extLst>
      <p:ext uri="{BB962C8B-B14F-4D97-AF65-F5344CB8AC3E}">
        <p14:creationId xmlns:p14="http://schemas.microsoft.com/office/powerpoint/2010/main" val="392537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3DDA99D-2579-494F-A971-AA03554DC913}" type="slidenum">
              <a:rPr lang="en-GB" smtClean="0"/>
              <a:t>1</a:t>
            </a:fld>
            <a:endParaRPr lang="en-GB"/>
          </a:p>
        </p:txBody>
      </p:sp>
    </p:spTree>
    <p:extLst>
      <p:ext uri="{BB962C8B-B14F-4D97-AF65-F5344CB8AC3E}">
        <p14:creationId xmlns:p14="http://schemas.microsoft.com/office/powerpoint/2010/main" val="593900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3DDA99D-2579-494F-A971-AA03554DC913}" type="slidenum">
              <a:rPr lang="en-GB" smtClean="0"/>
              <a:t>3</a:t>
            </a:fld>
            <a:endParaRPr lang="en-GB"/>
          </a:p>
        </p:txBody>
      </p:sp>
    </p:spTree>
    <p:extLst>
      <p:ext uri="{BB962C8B-B14F-4D97-AF65-F5344CB8AC3E}">
        <p14:creationId xmlns:p14="http://schemas.microsoft.com/office/powerpoint/2010/main" val="2025554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This Practice Guidance seeks to promote improvements in practice that should have a positive impact for young people during and after the leaving care process.</a:t>
            </a:r>
          </a:p>
          <a:p>
            <a:endParaRPr lang="en-GB" sz="1300" dirty="0"/>
          </a:p>
          <a:p>
            <a:r>
              <a:rPr lang="en-GB" sz="1300" dirty="0"/>
              <a:t>The first aim of the Practice Guidance is to stimulate reflection on what the various professionals concerned, carers and other stakeholders can do to improve outcomes for young persons within the legal and regulatory framework pertaining in their country.  </a:t>
            </a:r>
          </a:p>
          <a:p>
            <a:endParaRPr lang="sv-SE" sz="1300" dirty="0"/>
          </a:p>
          <a:p>
            <a:r>
              <a:rPr lang="en-GB" sz="1300" dirty="0"/>
              <a:t>At the same time, the Practice Guidance sets out to provide material that can inform initiatives to bring about desirable changes in that contextual framework.</a:t>
            </a:r>
            <a:endParaRPr lang="en-GB" dirty="0"/>
          </a:p>
        </p:txBody>
      </p:sp>
      <p:sp>
        <p:nvSpPr>
          <p:cNvPr id="4" name="Slide Number Placeholder 3"/>
          <p:cNvSpPr>
            <a:spLocks noGrp="1"/>
          </p:cNvSpPr>
          <p:nvPr>
            <p:ph type="sldNum" sz="quarter" idx="10"/>
          </p:nvPr>
        </p:nvSpPr>
        <p:spPr/>
        <p:txBody>
          <a:bodyPr/>
          <a:lstStyle/>
          <a:p>
            <a:fld id="{D3DDA99D-2579-494F-A971-AA03554DC913}" type="slidenum">
              <a:rPr lang="en-GB" smtClean="0"/>
              <a:t>10</a:t>
            </a:fld>
            <a:endParaRPr lang="en-GB"/>
          </a:p>
        </p:txBody>
      </p:sp>
    </p:spTree>
    <p:extLst>
      <p:ext uri="{BB962C8B-B14F-4D97-AF65-F5344CB8AC3E}">
        <p14:creationId xmlns:p14="http://schemas.microsoft.com/office/powerpoint/2010/main" val="2515440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Principle I: Building sustained relationships of care and respect</a:t>
            </a:r>
          </a:p>
          <a:p>
            <a:r>
              <a:rPr lang="en-GB" sz="1300" dirty="0"/>
              <a:t>The Practice Guidance systematically takes the position that the way in which guidance and support are provided to young people leaving care is no less important than the substance of what is provided. The need to feel cared for, valued and respected is something that young people with experience of care emphasise strongly (see ‘Understanding the needs of care leavers’ in Section 7). </a:t>
            </a:r>
          </a:p>
          <a:p>
            <a:r>
              <a:rPr lang="en-GB" sz="1300" dirty="0"/>
              <a:t> </a:t>
            </a:r>
          </a:p>
          <a:p>
            <a:r>
              <a:rPr lang="en-GB" sz="1300" dirty="0"/>
              <a:t>The relationship-based approach recognises that designing and carrying out preparations for leaving care cannot be a bureaucratic exercise but one requiring mutual trust and respect between the professionals and the young person concerned. Similarly, support during the after-care period needs to be provided with empathy, including when boundaries may need to be reaffirmed, and with the genuine concern to motivate and empower the young person. </a:t>
            </a:r>
          </a:p>
          <a:p>
            <a:endParaRPr lang="sv-SE" dirty="0"/>
          </a:p>
          <a:p>
            <a:pPr defTabSz="966064">
              <a:defRPr/>
            </a:pPr>
            <a:r>
              <a:rPr lang="en-GB" sz="1300" b="1" dirty="0"/>
              <a:t>Principle II: Aiming for high levels of participation</a:t>
            </a:r>
          </a:p>
          <a:p>
            <a:r>
              <a:rPr lang="en-US" dirty="0"/>
              <a:t>The Convention on the Rights of the Child (CRC), which applies to everyone under the age of 18, stipulates the obligation to elicit and take due account of children’s views on all matters affecting them (Article 12). The CRC also establishes the right of the child to receive “appropriate direction and guidance” in exercising other rights set out in the treaty, taking account of his/her “evolving capacities” (Article 5).  </a:t>
            </a:r>
          </a:p>
          <a:p>
            <a:endParaRPr lang="en-US" dirty="0"/>
          </a:p>
          <a:p>
            <a:r>
              <a:rPr lang="en-US" dirty="0"/>
              <a:t>It follows that the views of those preparing to leave a care setting, and their role as actors in the process, must clearly be a key element in shaping individual pathways for transitioning and after-care. In line with the findings of the Scoping exercise (see “Participation” in Section 10), the Practice Guidance highlights the importance of participation throughout.</a:t>
            </a:r>
          </a:p>
          <a:p>
            <a:endParaRPr lang="en-US" dirty="0"/>
          </a:p>
          <a:p>
            <a:r>
              <a:rPr lang="en-GB" sz="1300" b="1" dirty="0"/>
              <a:t>Principle III: Promoting and protecting all human rights of children and young people</a:t>
            </a:r>
          </a:p>
          <a:p>
            <a:r>
              <a:rPr lang="en-GB" sz="1300" dirty="0"/>
              <a:t>The panoply of human rights to which all children and young people are entitled clearly also have to inform responses to those leaving care. In all aspects of its approach, the Practice Guidance is firmly grounded in the respect for, and fulfilment of, these rights, responding to the findings of the Scoping exercise (see “Advocating for Change” in Section 13).  </a:t>
            </a:r>
          </a:p>
          <a:p>
            <a:r>
              <a:rPr lang="en-GB" sz="1300" dirty="0"/>
              <a:t> </a:t>
            </a:r>
          </a:p>
          <a:p>
            <a:r>
              <a:rPr lang="en-GB" sz="1300" dirty="0"/>
              <a:t>Intimately linked with the right to participation (see Principle II above) is the requirement that decisions be made “in the best interests of the child” (CRC Article 3.1.). This link is two-way. On the one hand, it means that the views and wishes of the child must constitute an important element for determining what action will be in the child’s best interests. On the other, it means that decision-making may have to go partly or wholly against the child’s views and wishes, precisely because other factors lead to the conclusion that following them would not be in the child’s best interests.  Bold, black, bigger font with green dots on the left hand side.</a:t>
            </a:r>
          </a:p>
          <a:p>
            <a:endParaRPr lang="en-US" dirty="0"/>
          </a:p>
          <a:p>
            <a:r>
              <a:rPr lang="en-GB" sz="1300" b="1" dirty="0"/>
              <a:t>Principle IV: The need for an inter-sectoral approach</a:t>
            </a:r>
          </a:p>
          <a:p>
            <a:r>
              <a:rPr lang="en-GB" sz="1300" dirty="0"/>
              <a:t>The wide range of issues to be addressed and the holistic rights-based approach in which this needs to be done (as set out in Principle 3) require a high level of inter-sectoral engagement and coordination. Under no circumstances can the key worker be left, in policy or practice, with sole responsibility for responding directly in all these spheres. This was emphasised in the findings of the Scoping exercise (see “An inter-sectoral approach” in Section Eight). </a:t>
            </a:r>
          </a:p>
          <a:p>
            <a:r>
              <a:rPr lang="en-GB" sz="1300" dirty="0"/>
              <a:t>Bold, black, bigger font with green dots on the left hand side.</a:t>
            </a:r>
          </a:p>
          <a:p>
            <a:endParaRPr lang="en-US" dirty="0"/>
          </a:p>
          <a:p>
            <a:endParaRPr lang="en-GB" dirty="0"/>
          </a:p>
        </p:txBody>
      </p:sp>
      <p:sp>
        <p:nvSpPr>
          <p:cNvPr id="4" name="Slide Number Placeholder 3"/>
          <p:cNvSpPr>
            <a:spLocks noGrp="1"/>
          </p:cNvSpPr>
          <p:nvPr>
            <p:ph type="sldNum" sz="quarter" idx="10"/>
          </p:nvPr>
        </p:nvSpPr>
        <p:spPr/>
        <p:txBody>
          <a:bodyPr/>
          <a:lstStyle/>
          <a:p>
            <a:fld id="{D3DDA99D-2579-494F-A971-AA03554DC913}" type="slidenum">
              <a:rPr lang="en-GB" smtClean="0"/>
              <a:t>11</a:t>
            </a:fld>
            <a:endParaRPr lang="en-GB"/>
          </a:p>
        </p:txBody>
      </p:sp>
    </p:spTree>
    <p:extLst>
      <p:ext uri="{BB962C8B-B14F-4D97-AF65-F5344CB8AC3E}">
        <p14:creationId xmlns:p14="http://schemas.microsoft.com/office/powerpoint/2010/main" val="1273592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Principle I: Building sustained relationships of care and respect</a:t>
            </a:r>
          </a:p>
          <a:p>
            <a:r>
              <a:rPr lang="en-GB" sz="1300" dirty="0"/>
              <a:t>The Practice Guidance systematically takes the position that the way in which guidance and support are provided to young people leaving care is no less important than the substance of what is provided. The need to feel cared for, valued and respected is something that young people with experience of care emphasise strongly (see ‘Understanding the needs of care leavers’ in Section 7). </a:t>
            </a:r>
          </a:p>
          <a:p>
            <a:r>
              <a:rPr lang="en-GB" sz="1300" dirty="0"/>
              <a:t> </a:t>
            </a:r>
          </a:p>
          <a:p>
            <a:r>
              <a:rPr lang="en-GB" sz="1300" dirty="0"/>
              <a:t>The relationship-based approach recognises that designing and carrying out preparations for leaving care cannot be a bureaucratic exercise but one requiring mutual trust and respect between the professionals and the young person concerned. Similarly, support during the after-care period needs to be provided with empathy, including when boundaries may need to be reaffirmed, and with the genuine concern to motivate and empower the young person. </a:t>
            </a:r>
          </a:p>
          <a:p>
            <a:endParaRPr lang="sv-SE" dirty="0"/>
          </a:p>
          <a:p>
            <a:pPr defTabSz="966064">
              <a:defRPr/>
            </a:pPr>
            <a:r>
              <a:rPr lang="en-GB" sz="1300" b="1" dirty="0"/>
              <a:t>Principle II: Aiming for high levels of participation</a:t>
            </a:r>
          </a:p>
          <a:p>
            <a:r>
              <a:rPr lang="en-US" dirty="0"/>
              <a:t>The Convention on the Rights of the Child (CRC), which applies to everyone under the age of 18, stipulates the obligation to elicit and take due account of children’s views on all matters affecting them (Article 12). The CRC also establishes the right of the child to receive “appropriate direction and guidance” in exercising other rights set out in the treaty, taking account of his/her “evolving capacities” (Article 5).  </a:t>
            </a:r>
          </a:p>
          <a:p>
            <a:endParaRPr lang="en-US" dirty="0"/>
          </a:p>
          <a:p>
            <a:r>
              <a:rPr lang="en-US" dirty="0"/>
              <a:t>It follows that the views of those preparing to leave a care setting, and their role as actors in the process, must clearly be a key element in shaping individual pathways for transitioning and after-care. In line with the findings of the Scoping exercise (see “Participation” in Section 10), the Practice Guidance highlights the importance of participation throughout.</a:t>
            </a:r>
          </a:p>
          <a:p>
            <a:endParaRPr lang="en-US" dirty="0"/>
          </a:p>
          <a:p>
            <a:r>
              <a:rPr lang="en-GB" sz="1300" b="1" dirty="0"/>
              <a:t>Principle III: Promoting and protecting all human rights of children and young people</a:t>
            </a:r>
          </a:p>
          <a:p>
            <a:r>
              <a:rPr lang="en-GB" sz="1300" dirty="0"/>
              <a:t>The panoply of human rights to which all children and young people are entitled clearly also have to inform responses to those leaving care. In all aspects of its approach, the Practice Guidance is firmly grounded in the respect for, and fulfilment of, these rights, responding to the findings of the Scoping exercise (see “Advocating for Change” in Section 13).  </a:t>
            </a:r>
          </a:p>
          <a:p>
            <a:r>
              <a:rPr lang="en-GB" sz="1300" dirty="0"/>
              <a:t> </a:t>
            </a:r>
          </a:p>
          <a:p>
            <a:r>
              <a:rPr lang="en-GB" sz="1300" dirty="0"/>
              <a:t>Intimately linked with the right to participation (see Principle II above) is the requirement that decisions be made “in the best interests of the child” (CRC Article 3.1.). This link is two-way. On the one hand, it means that the views and wishes of the child must constitute an important element for determining what action will be in the child’s best interests. On the other, it means that decision-making may have to go partly or wholly against the child’s views and wishes, precisely because other factors lead to the conclusion that following them would not be in the child’s best interests.  Bold, black, bigger font with green dots on the left hand side.</a:t>
            </a:r>
          </a:p>
          <a:p>
            <a:endParaRPr lang="en-US" dirty="0"/>
          </a:p>
          <a:p>
            <a:r>
              <a:rPr lang="en-GB" sz="1300" b="1" dirty="0"/>
              <a:t>Principle IV: The need for an inter-sectoral approach</a:t>
            </a:r>
          </a:p>
          <a:p>
            <a:r>
              <a:rPr lang="en-GB" sz="1300" dirty="0"/>
              <a:t>The wide range of issues to be addressed and the holistic rights-based approach in which this needs to be done (as set out in Principle 3) require a high level of inter-sectoral engagement and coordination. Under no circumstances can the key worker be left, in policy or practice, with sole responsibility for responding directly in all these spheres. This was emphasised in the findings of the Scoping exercise (see “An inter-sectoral approach” in Section Eight). </a:t>
            </a:r>
          </a:p>
          <a:p>
            <a:r>
              <a:rPr lang="en-GB" sz="1300" dirty="0"/>
              <a:t>Bold, black, bigger font with green dots on the left hand side.</a:t>
            </a:r>
          </a:p>
          <a:p>
            <a:endParaRPr lang="en-US" dirty="0"/>
          </a:p>
          <a:p>
            <a:endParaRPr lang="en-GB" dirty="0"/>
          </a:p>
        </p:txBody>
      </p:sp>
      <p:sp>
        <p:nvSpPr>
          <p:cNvPr id="4" name="Slide Number Placeholder 3"/>
          <p:cNvSpPr>
            <a:spLocks noGrp="1"/>
          </p:cNvSpPr>
          <p:nvPr>
            <p:ph type="sldNum" sz="quarter" idx="10"/>
          </p:nvPr>
        </p:nvSpPr>
        <p:spPr/>
        <p:txBody>
          <a:bodyPr/>
          <a:lstStyle/>
          <a:p>
            <a:fld id="{D3DDA99D-2579-494F-A971-AA03554DC913}" type="slidenum">
              <a:rPr lang="en-GB" smtClean="0"/>
              <a:t>12</a:t>
            </a:fld>
            <a:endParaRPr lang="en-GB"/>
          </a:p>
        </p:txBody>
      </p:sp>
    </p:spTree>
    <p:extLst>
      <p:ext uri="{BB962C8B-B14F-4D97-AF65-F5344CB8AC3E}">
        <p14:creationId xmlns:p14="http://schemas.microsoft.com/office/powerpoint/2010/main" val="1485986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435AC286-6C24-0740-831F-BF781DFBCAE7}" type="datetimeFigureOut">
              <a:t>20.02.2020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3356474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435AC286-6C24-0740-831F-BF781DFBCAE7}" type="datetimeFigureOut">
              <a:t>20.02.2020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4157545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435AC286-6C24-0740-831F-BF781DFBCAE7}" type="datetimeFigureOut">
              <a:t>20.02.2020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903064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435AC286-6C24-0740-831F-BF781DFBCAE7}" type="datetimeFigureOut">
              <a:t>20.02.2020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4116001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435AC286-6C24-0740-831F-BF781DFBCAE7}" type="datetimeFigureOut">
              <a:t>20.02.2020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632226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435AC286-6C24-0740-831F-BF781DFBCAE7}" type="datetimeFigureOut">
              <a:t>20.02.2020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3598874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435AC286-6C24-0740-831F-BF781DFBCAE7}" type="datetimeFigureOut">
              <a:t>20.02.2020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3583444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435AC286-6C24-0740-831F-BF781DFBCAE7}" type="datetimeFigureOut">
              <a:t>20.02.2020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2748665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435AC286-6C24-0740-831F-BF781DFBCAE7}" type="datetimeFigureOut">
              <a:t>20.02.2020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328804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AC286-6C24-0740-831F-BF781DFBCAE7}" type="datetimeFigureOut">
              <a:t>20.02.2020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2292219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435AC286-6C24-0740-831F-BF781DFBCAE7}" type="datetimeFigureOut">
              <a:t>20.02.2020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4067013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435AC286-6C24-0740-831F-BF781DFBCAE7}" type="datetimeFigureOut">
              <a:t>20.02.2020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2034913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435AC286-6C24-0740-831F-BF781DFBCAE7}" type="datetimeFigureOut">
              <a:t>20.02.2020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3471318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435AC286-6C24-0740-831F-BF781DFBCAE7}" type="datetimeFigureOut">
              <a:t>20.02.2020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1691046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435AC286-6C24-0740-831F-BF781DFBCAE7}" type="datetimeFigureOut">
              <a:t>20.02.2020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3745525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435AC286-6C24-0740-831F-BF781DFBCAE7}" type="datetimeFigureOut">
              <a:t>20.02.2020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2631562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435AC286-6C24-0740-831F-BF781DFBCAE7}" type="datetimeFigureOut">
              <a:t>20.02.2020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2084388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435AC286-6C24-0740-831F-BF781DFBCAE7}" type="datetimeFigureOut">
              <a:t>20.02.2020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3172420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435AC286-6C24-0740-831F-BF781DFBCAE7}" type="datetimeFigureOut">
              <a:t>20.02.2020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300577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AC286-6C24-0740-831F-BF781DFBCAE7}" type="datetimeFigureOut">
              <a:t>20.02.2020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2196843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435AC286-6C24-0740-831F-BF781DFBCAE7}" type="datetimeFigureOut">
              <a:t>20.02.2020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1258932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435AC286-6C24-0740-831F-BF781DFBCAE7}" type="datetimeFigureOut">
              <a:t>20.02.2020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A64FE2-4192-3948-AD03-DC6C7EBE04F8}" type="slidenum">
              <a:t>‹Nr.›</a:t>
            </a:fld>
            <a:endParaRPr lang="en-US"/>
          </a:p>
        </p:txBody>
      </p:sp>
    </p:spTree>
    <p:extLst>
      <p:ext uri="{BB962C8B-B14F-4D97-AF65-F5344CB8AC3E}">
        <p14:creationId xmlns:p14="http://schemas.microsoft.com/office/powerpoint/2010/main" val="256606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5AC286-6C24-0740-831F-BF781DFBCAE7}" type="datetimeFigureOut">
              <a:t>20.02.2020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A64FE2-4192-3948-AD03-DC6C7EBE04F8}" type="slidenum">
              <a:t>‹Nr.›</a:t>
            </a:fld>
            <a:endParaRPr lang="en-US"/>
          </a:p>
        </p:txBody>
      </p:sp>
    </p:spTree>
    <p:extLst>
      <p:ext uri="{BB962C8B-B14F-4D97-AF65-F5344CB8AC3E}">
        <p14:creationId xmlns:p14="http://schemas.microsoft.com/office/powerpoint/2010/main" val="3779253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5AC286-6C24-0740-831F-BF781DFBCAE7}" type="datetimeFigureOut">
              <a:t>20.02.2020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A64FE2-4192-3948-AD03-DC6C7EBE04F8}" type="slidenum">
              <a:t>‹Nr.›</a:t>
            </a:fld>
            <a:endParaRPr lang="en-US"/>
          </a:p>
        </p:txBody>
      </p:sp>
    </p:spTree>
    <p:extLst>
      <p:ext uri="{BB962C8B-B14F-4D97-AF65-F5344CB8AC3E}">
        <p14:creationId xmlns:p14="http://schemas.microsoft.com/office/powerpoint/2010/main" val="3531632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4.jpg"/><Relationship Id="rId5" Type="http://schemas.openxmlformats.org/officeDocument/2006/relationships/image" Target="../media/image5.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4.jpg"/><Relationship Id="rId5" Type="http://schemas.openxmlformats.org/officeDocument/2006/relationships/image" Target="../media/image5.pn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4.emf"/><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4.jpg"/><Relationship Id="rId5" Type="http://schemas.openxmlformats.org/officeDocument/2006/relationships/image" Target="../media/image5.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jpg"/><Relationship Id="rId7"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4.jpg"/><Relationship Id="rId5" Type="http://schemas.openxmlformats.org/officeDocument/2006/relationships/image" Target="../media/image5.pn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jpg"/><Relationship Id="rId7"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4.jpg"/><Relationship Id="rId5" Type="http://schemas.openxmlformats.org/officeDocument/2006/relationships/image" Target="../media/image5.pn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5.pn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5.png"/><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5.png"/><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Layout" Target="../diagrams/layout1.xml"/><Relationship Id="rId7" Type="http://schemas.openxmlformats.org/officeDocument/2006/relationships/image" Target="../media/image1.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5.png"/><Relationship Id="rId4" Type="http://schemas.openxmlformats.org/officeDocument/2006/relationships/diagramQuickStyle" Target="../diagrams/quickStyle1.xml"/><Relationship Id="rId9"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6" y="75194"/>
            <a:ext cx="2188187" cy="54704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8590">
            <a:off x="3574358" y="1168875"/>
            <a:ext cx="5797161" cy="6093575"/>
          </a:xfrm>
          <a:prstGeom prst="rect">
            <a:avLst/>
          </a:prstGeom>
        </p:spPr>
      </p:pic>
      <p:sp>
        <p:nvSpPr>
          <p:cNvPr id="6" name="TextBox 5"/>
          <p:cNvSpPr txBox="1"/>
          <p:nvPr/>
        </p:nvSpPr>
        <p:spPr>
          <a:xfrm>
            <a:off x="181707" y="1950961"/>
            <a:ext cx="4463358"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LEAVING CARE</a:t>
            </a:r>
            <a:br>
              <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2018-2020</a:t>
            </a:r>
            <a:endPar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0546" y="70960"/>
            <a:ext cx="832919" cy="555514"/>
          </a:xfrm>
          <a:prstGeom prst="rect">
            <a:avLst/>
          </a:prstGeom>
          <a:ln>
            <a:solidFill>
              <a:schemeClr val="bg2"/>
            </a:solidFill>
          </a:ln>
        </p:spPr>
      </p:pic>
      <p:sp>
        <p:nvSpPr>
          <p:cNvPr id="8" name="TextBox 7"/>
          <p:cNvSpPr txBox="1"/>
          <p:nvPr/>
        </p:nvSpPr>
        <p:spPr>
          <a:xfrm>
            <a:off x="6510911" y="11788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5811" y="69805"/>
            <a:ext cx="1418509" cy="5472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947" y="64378"/>
            <a:ext cx="1529030" cy="568667"/>
          </a:xfrm>
          <a:prstGeom prst="rect">
            <a:avLst/>
          </a:prstGeom>
        </p:spPr>
      </p:pic>
      <p:sp>
        <p:nvSpPr>
          <p:cNvPr id="9" name="Rectangle 8">
            <a:extLst>
              <a:ext uri="{FF2B5EF4-FFF2-40B4-BE49-F238E27FC236}">
                <a16:creationId xmlns:a16="http://schemas.microsoft.com/office/drawing/2014/main" id="{1440CCB3-9F92-3744-807F-262645F985A6}"/>
              </a:ext>
            </a:extLst>
          </p:cNvPr>
          <p:cNvSpPr/>
          <p:nvPr/>
        </p:nvSpPr>
        <p:spPr>
          <a:xfrm>
            <a:off x="168484" y="4472869"/>
            <a:ext cx="3767327" cy="954107"/>
          </a:xfrm>
          <a:prstGeom prst="rect">
            <a:avLst/>
          </a:prstGeom>
        </p:spPr>
        <p:txBody>
          <a:bodyPr wrap="square">
            <a:spAutoFit/>
          </a:bodyPr>
          <a:lstStyle/>
          <a:p>
            <a:pPr algn="just"/>
            <a:r>
              <a:rPr lang="en-US" sz="2800" b="1" dirty="0">
                <a:solidFill>
                  <a:prstClr val="white"/>
                </a:solidFill>
                <a:latin typeface="Arial" panose="020B0604020202020204" pitchFamily="34" charset="0"/>
                <a:cs typeface="Arial" panose="020B0604020202020204" pitchFamily="34" charset="0"/>
              </a:rPr>
              <a:t>Maximilian Ullrich</a:t>
            </a:r>
          </a:p>
          <a:p>
            <a:pPr algn="just"/>
            <a:r>
              <a:rPr lang="en-US" sz="2800" b="1" dirty="0">
                <a:solidFill>
                  <a:prstClr val="white"/>
                </a:solidFill>
                <a:latin typeface="Arial" panose="020B0604020202020204" pitchFamily="34" charset="0"/>
                <a:cs typeface="Arial" panose="020B0604020202020204" pitchFamily="34" charset="0"/>
              </a:rPr>
              <a:t>Roger Winandy</a:t>
            </a:r>
          </a:p>
        </p:txBody>
      </p:sp>
    </p:spTree>
    <p:extLst>
      <p:ext uri="{BB962C8B-B14F-4D97-AF65-F5344CB8AC3E}">
        <p14:creationId xmlns:p14="http://schemas.microsoft.com/office/powerpoint/2010/main" val="1754459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2145"/>
            <a:ext cx="9144000" cy="157344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156693"/>
            <a:ext cx="9144000" cy="72108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52022" y="1497232"/>
            <a:ext cx="4587731" cy="461665"/>
          </a:xfrm>
          <a:prstGeom prst="rect">
            <a:avLst/>
          </a:prstGeom>
          <a:noFill/>
        </p:spPr>
        <p:txBody>
          <a:bodyPr wrap="square" rtlCol="0">
            <a:spAutoFit/>
          </a:bodyPr>
          <a:lstStyle/>
          <a:p>
            <a:r>
              <a:rPr lang="en-US" sz="2400" b="1" dirty="0">
                <a:latin typeface="Palatino"/>
                <a:cs typeface="Palatino"/>
              </a:rPr>
              <a:t>PRAXISLEITFADEN</a:t>
            </a:r>
          </a:p>
        </p:txBody>
      </p:sp>
      <p:sp>
        <p:nvSpPr>
          <p:cNvPr id="8" name="TextBox 7"/>
          <p:cNvSpPr txBox="1"/>
          <p:nvPr/>
        </p:nvSpPr>
        <p:spPr>
          <a:xfrm>
            <a:off x="1387548" y="2292859"/>
            <a:ext cx="6044065" cy="1573444"/>
          </a:xfrm>
          <a:prstGeom prst="rect">
            <a:avLst/>
          </a:prstGeom>
          <a:noFill/>
        </p:spPr>
        <p:txBody>
          <a:bodyPr wrap="square" rtlCol="0">
            <a:spAutoFit/>
          </a:bodyPr>
          <a:lstStyle/>
          <a:p>
            <a:r>
              <a:rPr lang="de-DE" i="1" dirty="0">
                <a:latin typeface="Palatino"/>
                <a:cs typeface="Palatino"/>
              </a:rPr>
              <a:t>Der Praxisleitfaden sieht vor:</a:t>
            </a:r>
            <a:endParaRPr lang="de-DE" dirty="0">
              <a:latin typeface="Palatino"/>
              <a:cs typeface="Palatino"/>
            </a:endParaRPr>
          </a:p>
          <a:p>
            <a:pPr marL="285750" indent="-285750">
              <a:lnSpc>
                <a:spcPct val="150000"/>
              </a:lnSpc>
              <a:buFont typeface="Arial" panose="020B0604020202020204" pitchFamily="34" charset="0"/>
              <a:buChar char="•"/>
            </a:pPr>
            <a:r>
              <a:rPr lang="de-DE" dirty="0">
                <a:latin typeface="Palatino"/>
                <a:cs typeface="Palatino"/>
              </a:rPr>
              <a:t>Verbesserungen in der Praxis zu fördern</a:t>
            </a:r>
          </a:p>
          <a:p>
            <a:pPr marL="285750" indent="-285750">
              <a:lnSpc>
                <a:spcPct val="150000"/>
              </a:lnSpc>
              <a:buFont typeface="Arial" panose="020B0604020202020204" pitchFamily="34" charset="0"/>
              <a:buChar char="•"/>
            </a:pPr>
            <a:r>
              <a:rPr lang="de-DE" dirty="0">
                <a:latin typeface="Palatino"/>
                <a:cs typeface="Palatino"/>
              </a:rPr>
              <a:t>Reflexion anregen</a:t>
            </a:r>
          </a:p>
          <a:p>
            <a:pPr marL="285750" indent="-285750">
              <a:lnSpc>
                <a:spcPct val="150000"/>
              </a:lnSpc>
              <a:buFont typeface="Arial" panose="020B0604020202020204" pitchFamily="34" charset="0"/>
              <a:buChar char="•"/>
            </a:pPr>
            <a:r>
              <a:rPr lang="de-DE" dirty="0">
                <a:latin typeface="Palatino"/>
                <a:cs typeface="Palatino"/>
              </a:rPr>
              <a:t>Material zur Verfügung stellen </a:t>
            </a:r>
          </a:p>
        </p:txBody>
      </p:sp>
      <p:sp>
        <p:nvSpPr>
          <p:cNvPr id="9" name="TextBox 8"/>
          <p:cNvSpPr txBox="1"/>
          <p:nvPr/>
        </p:nvSpPr>
        <p:spPr>
          <a:xfrm>
            <a:off x="657226" y="4684563"/>
            <a:ext cx="8201024" cy="1477328"/>
          </a:xfrm>
          <a:prstGeom prst="rect">
            <a:avLst/>
          </a:prstGeom>
          <a:noFill/>
          <a:ln>
            <a:noFill/>
          </a:ln>
        </p:spPr>
        <p:txBody>
          <a:bodyPr wrap="square" rtlCol="0">
            <a:spAutoFit/>
          </a:bodyPr>
          <a:lstStyle/>
          <a:p>
            <a:r>
              <a:rPr lang="de-DE" dirty="0">
                <a:latin typeface="Palatino"/>
                <a:cs typeface="Palatino"/>
              </a:rPr>
              <a:t>Der Praxisleitfaden deckt die Bereiche der Unterstützung und Beratung ab, die während des gesamten Care </a:t>
            </a:r>
            <a:r>
              <a:rPr lang="de-DE" dirty="0" err="1">
                <a:latin typeface="Palatino"/>
                <a:cs typeface="Palatino"/>
              </a:rPr>
              <a:t>Leaving</a:t>
            </a:r>
            <a:r>
              <a:rPr lang="de-DE" dirty="0">
                <a:latin typeface="Palatino"/>
                <a:cs typeface="Palatino"/>
              </a:rPr>
              <a:t>-Prozesses zur Verfügung stehen sollten: während der Vorbereitung auf den Ausstieg aus der Betreuung, durch den Übergang oder ein halb-unabhängiges Leben und die "Nachbetreuung" während der Anpassung an ein unabhängiges Leben. </a:t>
            </a:r>
            <a:endParaRPr lang="en-US" dirty="0">
              <a:latin typeface="Palatino"/>
              <a:cs typeface="Palatino"/>
            </a:endParaRPr>
          </a:p>
        </p:txBody>
      </p:sp>
      <p:pic>
        <p:nvPicPr>
          <p:cNvPr id="10" name="Picture 9"/>
          <p:cNvPicPr/>
          <p:nvPr/>
        </p:nvPicPr>
        <p:blipFill rotWithShape="1">
          <a:blip r:embed="rId3">
            <a:extLst>
              <a:ext uri="{28A0092B-C50C-407E-A947-70E740481C1C}">
                <a14:useLocalDpi xmlns:a14="http://schemas.microsoft.com/office/drawing/2010/main" val="0"/>
              </a:ext>
            </a:extLst>
          </a:blip>
          <a:srcRect t="2174"/>
          <a:stretch/>
        </p:blipFill>
        <p:spPr bwMode="auto">
          <a:xfrm rot="732239">
            <a:off x="6178441" y="1660522"/>
            <a:ext cx="1814195" cy="251904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26" y="-61284"/>
            <a:ext cx="2188187" cy="54704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0546" y="-65518"/>
            <a:ext cx="832919" cy="555514"/>
          </a:xfrm>
          <a:prstGeom prst="rect">
            <a:avLst/>
          </a:prstGeom>
          <a:ln>
            <a:solidFill>
              <a:schemeClr val="bg2"/>
            </a:solidFill>
          </a:ln>
        </p:spPr>
      </p:pic>
      <p:sp>
        <p:nvSpPr>
          <p:cNvPr id="18" name="TextBox 17"/>
          <p:cNvSpPr txBox="1"/>
          <p:nvPr/>
        </p:nvSpPr>
        <p:spPr>
          <a:xfrm>
            <a:off x="6510911" y="-1859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5811" y="-64281"/>
            <a:ext cx="1418509" cy="547200"/>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947" y="-72100"/>
            <a:ext cx="1529030" cy="568667"/>
          </a:xfrm>
          <a:prstGeom prst="rect">
            <a:avLst/>
          </a:prstGeom>
        </p:spPr>
      </p:pic>
    </p:spTree>
    <p:extLst>
      <p:ext uri="{BB962C8B-B14F-4D97-AF65-F5344CB8AC3E}">
        <p14:creationId xmlns:p14="http://schemas.microsoft.com/office/powerpoint/2010/main" val="61343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6693"/>
            <a:ext cx="9144000" cy="72108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52022" y="1497232"/>
            <a:ext cx="4587731" cy="461665"/>
          </a:xfrm>
          <a:prstGeom prst="rect">
            <a:avLst/>
          </a:prstGeom>
          <a:noFill/>
        </p:spPr>
        <p:txBody>
          <a:bodyPr wrap="square" rtlCol="0">
            <a:spAutoFit/>
          </a:bodyPr>
          <a:lstStyle/>
          <a:p>
            <a:r>
              <a:rPr lang="en-US" sz="2400" b="1" dirty="0">
                <a:latin typeface="Palatino"/>
                <a:cs typeface="Palatino"/>
              </a:rPr>
              <a:t>GRUNDSÄTZE</a:t>
            </a:r>
          </a:p>
        </p:txBody>
      </p:sp>
      <p:sp>
        <p:nvSpPr>
          <p:cNvPr id="8" name="TextBox 7"/>
          <p:cNvSpPr txBox="1"/>
          <p:nvPr/>
        </p:nvSpPr>
        <p:spPr>
          <a:xfrm>
            <a:off x="1387548" y="2292859"/>
            <a:ext cx="6328868" cy="2862322"/>
          </a:xfrm>
          <a:prstGeom prst="rect">
            <a:avLst/>
          </a:prstGeom>
          <a:noFill/>
        </p:spPr>
        <p:txBody>
          <a:bodyPr wrap="square" rtlCol="0">
            <a:spAutoFit/>
          </a:bodyPr>
          <a:lstStyle/>
          <a:p>
            <a:pPr marL="400050" indent="-400050">
              <a:lnSpc>
                <a:spcPct val="150000"/>
              </a:lnSpc>
              <a:buFont typeface="+mj-lt"/>
              <a:buAutoNum type="romanUcPeriod"/>
            </a:pPr>
            <a:r>
              <a:rPr lang="de-DE" dirty="0">
                <a:latin typeface="Palatino"/>
                <a:cs typeface="Palatino"/>
              </a:rPr>
              <a:t>Aufbau nachhaltiger, fürsorglicher und respektvoller Beziehungen</a:t>
            </a:r>
          </a:p>
          <a:p>
            <a:pPr marL="400050" indent="-400050">
              <a:lnSpc>
                <a:spcPct val="150000"/>
              </a:lnSpc>
              <a:buFont typeface="+mj-lt"/>
              <a:buAutoNum type="romanUcPeriod"/>
            </a:pPr>
            <a:r>
              <a:rPr lang="de-DE" dirty="0">
                <a:latin typeface="Palatino"/>
                <a:cs typeface="Palatino"/>
              </a:rPr>
              <a:t>Streben nach hoher Partizipation</a:t>
            </a:r>
          </a:p>
          <a:p>
            <a:pPr marL="400050" indent="-400050">
              <a:lnSpc>
                <a:spcPct val="150000"/>
              </a:lnSpc>
              <a:buFont typeface="+mj-lt"/>
              <a:buAutoNum type="romanUcPeriod"/>
            </a:pPr>
            <a:r>
              <a:rPr lang="de-DE" dirty="0">
                <a:latin typeface="Palatino"/>
                <a:cs typeface="Palatino"/>
              </a:rPr>
              <a:t>Förderung und Schutz aller Menschenrechte von Kindern und Jugendlichen</a:t>
            </a:r>
          </a:p>
          <a:p>
            <a:pPr marL="400050" indent="-400050">
              <a:lnSpc>
                <a:spcPct val="150000"/>
              </a:lnSpc>
              <a:buFont typeface="+mj-lt"/>
              <a:buAutoNum type="romanUcPeriod"/>
            </a:pPr>
            <a:r>
              <a:rPr lang="de-DE" dirty="0">
                <a:latin typeface="Palatino"/>
                <a:cs typeface="Palatino"/>
              </a:rPr>
              <a:t>Die Notwendigkeit eines sektorübergreifenden Ansatzes</a:t>
            </a:r>
          </a:p>
          <a:p>
            <a:pPr marL="400050" indent="-400050">
              <a:buFont typeface="+mj-lt"/>
              <a:buAutoNum type="romanUcPeriod"/>
            </a:pPr>
            <a:endParaRPr lang="en-US" dirty="0">
              <a:latin typeface="Palatino"/>
              <a:cs typeface="Palatino"/>
            </a:endParaRPr>
          </a:p>
        </p:txBody>
      </p:sp>
      <p:pic>
        <p:nvPicPr>
          <p:cNvPr id="12" name="Picture 11" descr="SCAN0001-5.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4668276" y="1592235"/>
            <a:ext cx="9144000" cy="622608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26" y="-61284"/>
            <a:ext cx="2188187" cy="547047"/>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0546" y="-65518"/>
            <a:ext cx="832919" cy="555514"/>
          </a:xfrm>
          <a:prstGeom prst="rect">
            <a:avLst/>
          </a:prstGeom>
          <a:ln>
            <a:solidFill>
              <a:schemeClr val="bg2"/>
            </a:solidFill>
          </a:ln>
        </p:spPr>
      </p:pic>
      <p:sp>
        <p:nvSpPr>
          <p:cNvPr id="20" name="TextBox 19"/>
          <p:cNvSpPr txBox="1"/>
          <p:nvPr/>
        </p:nvSpPr>
        <p:spPr>
          <a:xfrm>
            <a:off x="6510911" y="-1859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5811" y="-64281"/>
            <a:ext cx="1418509" cy="54720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947" y="-72100"/>
            <a:ext cx="1529030" cy="568667"/>
          </a:xfrm>
          <a:prstGeom prst="rect">
            <a:avLst/>
          </a:prstGeom>
        </p:spPr>
      </p:pic>
    </p:spTree>
    <p:extLst>
      <p:ext uri="{BB962C8B-B14F-4D97-AF65-F5344CB8AC3E}">
        <p14:creationId xmlns:p14="http://schemas.microsoft.com/office/powerpoint/2010/main" val="1594982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6693"/>
            <a:ext cx="9144000" cy="72108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69355" y="1510672"/>
            <a:ext cx="7867650" cy="461665"/>
          </a:xfrm>
          <a:prstGeom prst="rect">
            <a:avLst/>
          </a:prstGeom>
          <a:noFill/>
        </p:spPr>
        <p:txBody>
          <a:bodyPr wrap="square" rtlCol="0">
            <a:spAutoFit/>
          </a:bodyPr>
          <a:lstStyle/>
          <a:p>
            <a:r>
              <a:rPr lang="de-DE" sz="2400" b="1" dirty="0">
                <a:latin typeface="Palatino"/>
                <a:cs typeface="Palatino"/>
              </a:rPr>
              <a:t>FÜR WEN IST DER PRAXISLEITFADEN GEDACHT?</a:t>
            </a:r>
          </a:p>
        </p:txBody>
      </p:sp>
      <p:sp>
        <p:nvSpPr>
          <p:cNvPr id="8" name="TextBox 7"/>
          <p:cNvSpPr txBox="1"/>
          <p:nvPr/>
        </p:nvSpPr>
        <p:spPr>
          <a:xfrm>
            <a:off x="1387548" y="2292859"/>
            <a:ext cx="6328868" cy="2862322"/>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Palatino"/>
                <a:cs typeface="Palatino"/>
              </a:rPr>
              <a:t>diejenigen, die tagtäglich direkt mit Care </a:t>
            </a:r>
            <a:r>
              <a:rPr lang="de-DE" dirty="0" err="1">
                <a:latin typeface="Palatino"/>
                <a:cs typeface="Palatino"/>
              </a:rPr>
              <a:t>Leavern</a:t>
            </a:r>
            <a:r>
              <a:rPr lang="de-DE" dirty="0">
                <a:latin typeface="Palatino"/>
                <a:cs typeface="Palatino"/>
              </a:rPr>
              <a:t> arbeiten</a:t>
            </a:r>
          </a:p>
          <a:p>
            <a:pPr marL="285750" indent="-285750">
              <a:buFont typeface="Arial" panose="020B0604020202020204" pitchFamily="34" charset="0"/>
              <a:buChar char="•"/>
            </a:pPr>
            <a:endParaRPr lang="de-DE" dirty="0">
              <a:latin typeface="Palatino"/>
              <a:cs typeface="Palatino"/>
            </a:endParaRPr>
          </a:p>
          <a:p>
            <a:pPr marL="285750" indent="-285750">
              <a:buFont typeface="Arial" panose="020B0604020202020204" pitchFamily="34" charset="0"/>
              <a:buChar char="•"/>
            </a:pPr>
            <a:r>
              <a:rPr lang="de-DE" dirty="0">
                <a:latin typeface="Palatino"/>
                <a:cs typeface="Palatino"/>
              </a:rPr>
              <a:t>Personen in den Bereichen Gesundheit, Bildung, Wohnungswesen, Rechts- und Arbeitsvermittlung, Recht und Justiz</a:t>
            </a:r>
          </a:p>
          <a:p>
            <a:pPr marL="285750" indent="-285750">
              <a:buFont typeface="Arial" panose="020B0604020202020204" pitchFamily="34" charset="0"/>
              <a:buChar char="•"/>
            </a:pPr>
            <a:endParaRPr lang="de-DE" dirty="0">
              <a:latin typeface="Palatino"/>
              <a:cs typeface="Palatino"/>
            </a:endParaRPr>
          </a:p>
          <a:p>
            <a:pPr marL="285750" indent="-285750">
              <a:buFont typeface="Arial" panose="020B0604020202020204" pitchFamily="34" charset="0"/>
              <a:buChar char="•"/>
            </a:pPr>
            <a:r>
              <a:rPr lang="de-DE" dirty="0" err="1">
                <a:latin typeface="Palatino"/>
                <a:cs typeface="Palatino"/>
              </a:rPr>
              <a:t>EntscheidungsträgerInnen</a:t>
            </a:r>
            <a:r>
              <a:rPr lang="de-DE" dirty="0">
                <a:latin typeface="Palatino"/>
                <a:cs typeface="Palatino"/>
              </a:rPr>
              <a:t> sowie politische </a:t>
            </a:r>
            <a:r>
              <a:rPr lang="de-DE" dirty="0" err="1">
                <a:latin typeface="Palatino"/>
                <a:cs typeface="Palatino"/>
              </a:rPr>
              <a:t>EntscheidungsträgerInnen</a:t>
            </a:r>
            <a:r>
              <a:rPr lang="de-DE" dirty="0">
                <a:latin typeface="Palatino"/>
                <a:cs typeface="Palatino"/>
              </a:rPr>
              <a:t> in diesen verschiedenen Bereichen sowie FürsprecherInnen für Reformen</a:t>
            </a:r>
            <a:endParaRPr lang="en-US" dirty="0">
              <a:latin typeface="Palatino"/>
              <a:cs typeface="Palatino"/>
            </a:endParaRPr>
          </a:p>
        </p:txBody>
      </p:sp>
      <p:sp>
        <p:nvSpPr>
          <p:cNvPr id="9" name="Rectangle 8"/>
          <p:cNvSpPr/>
          <p:nvPr/>
        </p:nvSpPr>
        <p:spPr>
          <a:xfrm>
            <a:off x="1770" y="5183315"/>
            <a:ext cx="9144000" cy="1177109"/>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de-DE" dirty="0">
                <a:solidFill>
                  <a:prstClr val="black"/>
                </a:solidFill>
                <a:latin typeface="Palatino"/>
                <a:cs typeface="Palatino"/>
              </a:rPr>
              <a:t>Die wichtigsten Behörden müssen in einer verstärkt kooperativen Weise planen und zusammenarbeiten, um sicherzustellen, dass Care </a:t>
            </a:r>
            <a:r>
              <a:rPr lang="de-DE" dirty="0" err="1">
                <a:solidFill>
                  <a:prstClr val="black"/>
                </a:solidFill>
                <a:latin typeface="Palatino"/>
                <a:cs typeface="Palatino"/>
              </a:rPr>
              <a:t>Leavern</a:t>
            </a:r>
            <a:r>
              <a:rPr lang="de-DE" dirty="0">
                <a:solidFill>
                  <a:prstClr val="black"/>
                </a:solidFill>
                <a:latin typeface="Palatino"/>
                <a:cs typeface="Palatino"/>
              </a:rPr>
              <a:t> der Zugang zu relevanten Unterstützungsleistungen und Diensten gewährt wird.</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6" y="-61284"/>
            <a:ext cx="2188187" cy="54704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65518"/>
            <a:ext cx="832919" cy="555514"/>
          </a:xfrm>
          <a:prstGeom prst="rect">
            <a:avLst/>
          </a:prstGeom>
          <a:ln>
            <a:solidFill>
              <a:schemeClr val="bg2"/>
            </a:solidFill>
          </a:ln>
        </p:spPr>
      </p:pic>
      <p:sp>
        <p:nvSpPr>
          <p:cNvPr id="17" name="TextBox 16"/>
          <p:cNvSpPr txBox="1"/>
          <p:nvPr/>
        </p:nvSpPr>
        <p:spPr>
          <a:xfrm>
            <a:off x="6510911" y="-1859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811" y="-59849"/>
            <a:ext cx="1418509" cy="54720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947" y="-72100"/>
            <a:ext cx="1529030" cy="568667"/>
          </a:xfrm>
          <a:prstGeom prst="rect">
            <a:avLst/>
          </a:prstGeom>
        </p:spPr>
      </p:pic>
    </p:spTree>
    <p:extLst>
      <p:ext uri="{BB962C8B-B14F-4D97-AF65-F5344CB8AC3E}">
        <p14:creationId xmlns:p14="http://schemas.microsoft.com/office/powerpoint/2010/main" val="56812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extLst>
              <a:ext uri="{28A0092B-C50C-407E-A947-70E740481C1C}">
                <a14:useLocalDpi xmlns:a14="http://schemas.microsoft.com/office/drawing/2010/main" val="0"/>
              </a:ext>
            </a:extLst>
          </a:blip>
          <a:srcRect l="2565" t="2765"/>
          <a:stretch/>
        </p:blipFill>
        <p:spPr bwMode="auto">
          <a:xfrm>
            <a:off x="6997193" y="811127"/>
            <a:ext cx="1768900" cy="250507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Rectangle 4"/>
          <p:cNvSpPr/>
          <p:nvPr/>
        </p:nvSpPr>
        <p:spPr>
          <a:xfrm>
            <a:off x="0" y="-156693"/>
            <a:ext cx="9144000" cy="72108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29991" y="1266399"/>
            <a:ext cx="6161048" cy="461665"/>
          </a:xfrm>
          <a:prstGeom prst="rect">
            <a:avLst/>
          </a:prstGeom>
          <a:noFill/>
        </p:spPr>
        <p:txBody>
          <a:bodyPr wrap="square" rtlCol="0">
            <a:spAutoFit/>
          </a:bodyPr>
          <a:lstStyle/>
          <a:p>
            <a:r>
              <a:rPr lang="de-DE" sz="2400" b="1" dirty="0">
                <a:latin typeface="Palatino"/>
                <a:cs typeface="Palatino"/>
              </a:rPr>
              <a:t>ZIEL UND ZWECK DER AUSBILDUNG </a:t>
            </a:r>
            <a:endParaRPr lang="en-US" sz="2400" b="1" dirty="0">
              <a:latin typeface="Palatino"/>
              <a:cs typeface="Palatino"/>
            </a:endParaRPr>
          </a:p>
        </p:txBody>
      </p:sp>
      <p:sp>
        <p:nvSpPr>
          <p:cNvPr id="8" name="TextBox 7"/>
          <p:cNvSpPr txBox="1"/>
          <p:nvPr/>
        </p:nvSpPr>
        <p:spPr>
          <a:xfrm>
            <a:off x="646974" y="2167578"/>
            <a:ext cx="6044065" cy="3970318"/>
          </a:xfrm>
          <a:prstGeom prst="rect">
            <a:avLst/>
          </a:prstGeom>
          <a:noFill/>
          <a:ln>
            <a:noFill/>
          </a:ln>
        </p:spPr>
        <p:txBody>
          <a:bodyPr wrap="square" rtlCol="0">
            <a:spAutoFit/>
          </a:bodyPr>
          <a:lstStyle/>
          <a:p>
            <a:r>
              <a:rPr lang="de-DE" b="1" dirty="0">
                <a:latin typeface="Palatino"/>
                <a:cs typeface="Palatino"/>
              </a:rPr>
              <a:t>ZIEL</a:t>
            </a:r>
          </a:p>
          <a:p>
            <a:r>
              <a:rPr lang="de-DE" dirty="0">
                <a:latin typeface="Palatino"/>
                <a:cs typeface="Palatino"/>
              </a:rPr>
              <a:t>Anregung zum Nachdenken darüber, was wir tun können, um die Situation für Care </a:t>
            </a:r>
            <a:r>
              <a:rPr lang="de-DE" dirty="0" err="1">
                <a:latin typeface="Palatino"/>
                <a:cs typeface="Palatino"/>
              </a:rPr>
              <a:t>Leaver</a:t>
            </a:r>
            <a:r>
              <a:rPr lang="de-DE" dirty="0">
                <a:latin typeface="Palatino"/>
                <a:cs typeface="Palatino"/>
              </a:rPr>
              <a:t> zu verbessern</a:t>
            </a:r>
          </a:p>
          <a:p>
            <a:endParaRPr lang="de-DE" b="1" dirty="0">
              <a:latin typeface="Palatino"/>
              <a:cs typeface="Palatino"/>
            </a:endParaRPr>
          </a:p>
          <a:p>
            <a:r>
              <a:rPr lang="de-DE" b="1" dirty="0">
                <a:latin typeface="Palatino"/>
                <a:cs typeface="Palatino"/>
              </a:rPr>
              <a:t>ZWECK</a:t>
            </a:r>
          </a:p>
          <a:p>
            <a:endParaRPr lang="de-DE" b="1" dirty="0">
              <a:latin typeface="Palatino"/>
              <a:cs typeface="Palatino"/>
            </a:endParaRPr>
          </a:p>
          <a:p>
            <a:pPr marL="285750" indent="-285750">
              <a:buFont typeface="Arial" panose="020B0604020202020204" pitchFamily="34" charset="0"/>
              <a:buChar char="•"/>
            </a:pPr>
            <a:r>
              <a:rPr lang="de-DE" dirty="0">
                <a:latin typeface="Palatino"/>
                <a:cs typeface="Palatino"/>
              </a:rPr>
              <a:t>Sich über den Inhalt des Praxisleitfadens zur Vorbereitung auf das Leben als Erwachsener bewusst zu werden</a:t>
            </a:r>
          </a:p>
          <a:p>
            <a:pPr marL="285750" indent="-285750">
              <a:buFont typeface="Arial" panose="020B0604020202020204" pitchFamily="34" charset="0"/>
              <a:buChar char="•"/>
            </a:pPr>
            <a:r>
              <a:rPr lang="de-DE" dirty="0">
                <a:latin typeface="Palatino"/>
                <a:cs typeface="Palatino"/>
              </a:rPr>
              <a:t>Erwerb eines Teils der Kenntnisse und Fähigkeiten, um junge Menschen beim Care </a:t>
            </a:r>
            <a:r>
              <a:rPr lang="de-DE" dirty="0" err="1">
                <a:latin typeface="Palatino"/>
                <a:cs typeface="Palatino"/>
              </a:rPr>
              <a:t>Leaving</a:t>
            </a:r>
            <a:r>
              <a:rPr lang="de-DE" dirty="0">
                <a:latin typeface="Palatino"/>
                <a:cs typeface="Palatino"/>
              </a:rPr>
              <a:t>-Prozess zu unterstützen</a:t>
            </a:r>
          </a:p>
          <a:p>
            <a:pPr marL="285750" indent="-285750">
              <a:buFont typeface="Arial" panose="020B0604020202020204" pitchFamily="34" charset="0"/>
              <a:buChar char="•"/>
            </a:pPr>
            <a:r>
              <a:rPr lang="de-DE" dirty="0">
                <a:latin typeface="Palatino"/>
                <a:cs typeface="Palatino"/>
              </a:rPr>
              <a:t>Einige der „Tools“ zu verstehen und zu entwickeln, die im Care </a:t>
            </a:r>
            <a:r>
              <a:rPr lang="de-DE" dirty="0" err="1">
                <a:latin typeface="Palatino"/>
                <a:cs typeface="Palatino"/>
              </a:rPr>
              <a:t>Leaving</a:t>
            </a:r>
            <a:r>
              <a:rPr lang="de-DE" dirty="0">
                <a:latin typeface="Palatino"/>
                <a:cs typeface="Palatino"/>
              </a:rPr>
              <a:t>-Prozess hilfreich sind</a:t>
            </a:r>
            <a:endParaRPr lang="en-US" dirty="0">
              <a:latin typeface="Palatino"/>
              <a:cs typeface="Palatino"/>
            </a:endParaRPr>
          </a:p>
        </p:txBody>
      </p:sp>
      <p:sp>
        <p:nvSpPr>
          <p:cNvPr id="10" name="Right Brace 9"/>
          <p:cNvSpPr/>
          <p:nvPr/>
        </p:nvSpPr>
        <p:spPr>
          <a:xfrm>
            <a:off x="6359884" y="3836181"/>
            <a:ext cx="637309" cy="2308324"/>
          </a:xfrm>
          <a:prstGeom prst="rightBrace">
            <a:avLst>
              <a:gd name="adj1" fmla="val 8333"/>
              <a:gd name="adj2" fmla="val 5027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867525" y="3836181"/>
            <a:ext cx="2185940" cy="2308324"/>
          </a:xfrm>
          <a:prstGeom prst="rect">
            <a:avLst/>
          </a:prstGeom>
          <a:noFill/>
        </p:spPr>
        <p:txBody>
          <a:bodyPr wrap="square" rtlCol="0">
            <a:spAutoFit/>
          </a:bodyPr>
          <a:lstStyle/>
          <a:p>
            <a:pPr algn="ctr"/>
            <a:r>
              <a:rPr lang="de-DE" sz="1600" b="1" dirty="0">
                <a:solidFill>
                  <a:schemeClr val="tx2"/>
                </a:solidFill>
                <a:latin typeface="Palatino"/>
              </a:rPr>
              <a:t>SCHLÜSSEL-PRINZIPIEN:</a:t>
            </a:r>
          </a:p>
          <a:p>
            <a:pPr algn="ctr"/>
            <a:endParaRPr lang="de-DE" sz="1600" b="1" dirty="0">
              <a:solidFill>
                <a:schemeClr val="tx2"/>
              </a:solidFill>
              <a:latin typeface="Palatino"/>
            </a:endParaRPr>
          </a:p>
          <a:p>
            <a:pPr algn="ctr"/>
            <a:r>
              <a:rPr lang="de-DE" sz="1600" b="1" dirty="0">
                <a:solidFill>
                  <a:schemeClr val="tx2"/>
                </a:solidFill>
                <a:latin typeface="Palatino"/>
              </a:rPr>
              <a:t>Erwachsenenbildung</a:t>
            </a:r>
          </a:p>
          <a:p>
            <a:pPr algn="ctr"/>
            <a:endParaRPr lang="de-DE" sz="1600" b="1" dirty="0">
              <a:solidFill>
                <a:schemeClr val="tx2"/>
              </a:solidFill>
              <a:latin typeface="Palatino"/>
            </a:endParaRPr>
          </a:p>
          <a:p>
            <a:pPr algn="ctr"/>
            <a:r>
              <a:rPr lang="de-DE" sz="1600" b="1" dirty="0">
                <a:solidFill>
                  <a:schemeClr val="tx2"/>
                </a:solidFill>
                <a:latin typeface="Palatino"/>
              </a:rPr>
              <a:t>Teilnahme von jungen Menschen mit Betreuungserfahrung</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6" y="-61284"/>
            <a:ext cx="2188187" cy="54704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65518"/>
            <a:ext cx="832919" cy="555514"/>
          </a:xfrm>
          <a:prstGeom prst="rect">
            <a:avLst/>
          </a:prstGeom>
          <a:ln>
            <a:solidFill>
              <a:schemeClr val="bg2"/>
            </a:solidFill>
          </a:ln>
        </p:spPr>
      </p:pic>
      <p:sp>
        <p:nvSpPr>
          <p:cNvPr id="19" name="TextBox 18"/>
          <p:cNvSpPr txBox="1"/>
          <p:nvPr/>
        </p:nvSpPr>
        <p:spPr>
          <a:xfrm>
            <a:off x="6510911" y="-1859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811" y="-66673"/>
            <a:ext cx="1418509" cy="54720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947" y="-72100"/>
            <a:ext cx="1529030" cy="568667"/>
          </a:xfrm>
          <a:prstGeom prst="rect">
            <a:avLst/>
          </a:prstGeom>
        </p:spPr>
      </p:pic>
    </p:spTree>
    <p:extLst>
      <p:ext uri="{BB962C8B-B14F-4D97-AF65-F5344CB8AC3E}">
        <p14:creationId xmlns:p14="http://schemas.microsoft.com/office/powerpoint/2010/main" val="387685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6693"/>
            <a:ext cx="9144000" cy="72108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52022" y="1175492"/>
            <a:ext cx="4587731" cy="461665"/>
          </a:xfrm>
          <a:prstGeom prst="rect">
            <a:avLst/>
          </a:prstGeom>
          <a:noFill/>
        </p:spPr>
        <p:txBody>
          <a:bodyPr wrap="square" rtlCol="0">
            <a:spAutoFit/>
          </a:bodyPr>
          <a:lstStyle/>
          <a:p>
            <a:r>
              <a:rPr lang="en-US" sz="2400" b="1" dirty="0">
                <a:latin typeface="Palatino"/>
                <a:cs typeface="Palatino"/>
              </a:rPr>
              <a:t>AUSBILDUNGSPROGRAMM</a:t>
            </a:r>
          </a:p>
        </p:txBody>
      </p:sp>
      <p:sp>
        <p:nvSpPr>
          <p:cNvPr id="8" name="TextBox 7"/>
          <p:cNvSpPr txBox="1"/>
          <p:nvPr/>
        </p:nvSpPr>
        <p:spPr>
          <a:xfrm>
            <a:off x="952022" y="1826134"/>
            <a:ext cx="7152770" cy="4539704"/>
          </a:xfrm>
          <a:prstGeom prst="rect">
            <a:avLst/>
          </a:prstGeom>
          <a:noFill/>
        </p:spPr>
        <p:txBody>
          <a:bodyPr wrap="square" rtlCol="0">
            <a:spAutoFit/>
          </a:bodyPr>
          <a:lstStyle/>
          <a:p>
            <a:pPr>
              <a:spcAft>
                <a:spcPts val="600"/>
              </a:spcAft>
            </a:pPr>
            <a:r>
              <a:rPr lang="de-DE" b="1" dirty="0">
                <a:latin typeface="Palatino"/>
                <a:cs typeface="Palatino"/>
              </a:rPr>
              <a:t>Teil I:</a:t>
            </a:r>
          </a:p>
          <a:p>
            <a:pPr>
              <a:spcAft>
                <a:spcPts val="600"/>
              </a:spcAft>
            </a:pPr>
            <a:r>
              <a:rPr lang="de-DE" dirty="0">
                <a:latin typeface="Palatino"/>
                <a:cs typeface="Palatino"/>
              </a:rPr>
              <a:t>Tag 1: Orientierung zum Kurs, Gesetzgebung und Kinderrechte</a:t>
            </a:r>
          </a:p>
          <a:p>
            <a:pPr>
              <a:spcAft>
                <a:spcPts val="600"/>
              </a:spcAft>
            </a:pPr>
            <a:r>
              <a:rPr lang="de-DE" dirty="0">
                <a:latin typeface="Palatino"/>
                <a:cs typeface="Palatino"/>
              </a:rPr>
              <a:t>Tag 2: Verstehen der </a:t>
            </a:r>
            <a:r>
              <a:rPr lang="de-DE" dirty="0" err="1">
                <a:latin typeface="Palatino"/>
                <a:cs typeface="Palatino"/>
              </a:rPr>
              <a:t>Pathway</a:t>
            </a:r>
            <a:r>
              <a:rPr lang="de-DE" dirty="0">
                <a:latin typeface="Palatino"/>
                <a:cs typeface="Palatino"/>
              </a:rPr>
              <a:t>-Planung</a:t>
            </a:r>
          </a:p>
          <a:p>
            <a:pPr>
              <a:spcAft>
                <a:spcPts val="600"/>
              </a:spcAft>
            </a:pPr>
            <a:r>
              <a:rPr lang="de-DE" dirty="0">
                <a:latin typeface="Palatino"/>
                <a:cs typeface="Palatino"/>
              </a:rPr>
              <a:t>Tag 3: „Tools“ für die Entwicklung des </a:t>
            </a:r>
            <a:r>
              <a:rPr lang="de-DE" dirty="0" err="1">
                <a:latin typeface="Palatino"/>
                <a:cs typeface="Palatino"/>
              </a:rPr>
              <a:t>Pathway</a:t>
            </a:r>
            <a:r>
              <a:rPr lang="de-DE" dirty="0">
                <a:latin typeface="Palatino"/>
                <a:cs typeface="Palatino"/>
              </a:rPr>
              <a:t>-Plans</a:t>
            </a:r>
          </a:p>
          <a:p>
            <a:pPr>
              <a:spcAft>
                <a:spcPts val="600"/>
              </a:spcAft>
            </a:pPr>
            <a:endParaRPr lang="de-DE" dirty="0">
              <a:latin typeface="Palatino"/>
              <a:cs typeface="Palatino"/>
            </a:endParaRPr>
          </a:p>
          <a:p>
            <a:pPr>
              <a:spcAft>
                <a:spcPts val="600"/>
              </a:spcAft>
            </a:pPr>
            <a:r>
              <a:rPr lang="de-DE" i="1" dirty="0">
                <a:latin typeface="Palatino"/>
                <a:cs typeface="Palatino"/>
              </a:rPr>
              <a:t>(4-6 Wochen zwischen den beiden Teilen)</a:t>
            </a:r>
          </a:p>
          <a:p>
            <a:pPr>
              <a:spcAft>
                <a:spcPts val="600"/>
              </a:spcAft>
            </a:pPr>
            <a:endParaRPr lang="de-DE" b="1" dirty="0">
              <a:latin typeface="Palatino"/>
              <a:cs typeface="Palatino"/>
            </a:endParaRPr>
          </a:p>
          <a:p>
            <a:pPr>
              <a:spcAft>
                <a:spcPts val="600"/>
              </a:spcAft>
            </a:pPr>
            <a:r>
              <a:rPr lang="de-DE" b="1" dirty="0">
                <a:latin typeface="Palatino"/>
                <a:cs typeface="Palatino"/>
              </a:rPr>
              <a:t>Teil II</a:t>
            </a:r>
          </a:p>
          <a:p>
            <a:pPr>
              <a:spcAft>
                <a:spcPts val="600"/>
              </a:spcAft>
            </a:pPr>
            <a:r>
              <a:rPr lang="de-DE" dirty="0">
                <a:latin typeface="Palatino"/>
                <a:cs typeface="Palatino"/>
              </a:rPr>
              <a:t>Tag 4: Praktische Arbeit der </a:t>
            </a:r>
            <a:r>
              <a:rPr lang="de-DE" dirty="0" err="1">
                <a:latin typeface="Palatino"/>
                <a:cs typeface="Palatino"/>
              </a:rPr>
              <a:t>Pathway</a:t>
            </a:r>
            <a:r>
              <a:rPr lang="de-DE" dirty="0">
                <a:latin typeface="Palatino"/>
                <a:cs typeface="Palatino"/>
              </a:rPr>
              <a:t>-Planung</a:t>
            </a:r>
          </a:p>
          <a:p>
            <a:pPr>
              <a:spcAft>
                <a:spcPts val="600"/>
              </a:spcAft>
            </a:pPr>
            <a:r>
              <a:rPr lang="de-DE" dirty="0">
                <a:latin typeface="Palatino"/>
                <a:cs typeface="Palatino"/>
              </a:rPr>
              <a:t>Tag 5: Arbeit mit „schwierigen“ Jugendlichen</a:t>
            </a:r>
          </a:p>
          <a:p>
            <a:pPr>
              <a:spcAft>
                <a:spcPts val="600"/>
              </a:spcAft>
            </a:pPr>
            <a:r>
              <a:rPr lang="de-DE" dirty="0">
                <a:latin typeface="Palatino"/>
                <a:cs typeface="Palatino"/>
              </a:rPr>
              <a:t>Tag 6: Die Bedeutung von sektorübergreifendem Arbeiten und </a:t>
            </a:r>
            <a:r>
              <a:rPr lang="de-DE" dirty="0" err="1">
                <a:latin typeface="Palatino"/>
                <a:cs typeface="Palatino"/>
              </a:rPr>
              <a:t>Advocacy</a:t>
            </a:r>
            <a:endParaRPr lang="de-DE" dirty="0">
              <a:latin typeface="Palatino"/>
              <a:cs typeface="Palatino"/>
            </a:endParaRPr>
          </a:p>
          <a:p>
            <a:pPr>
              <a:spcAft>
                <a:spcPts val="600"/>
              </a:spcAft>
            </a:pPr>
            <a:endParaRPr lang="en-US" dirty="0">
              <a:latin typeface="Palatino"/>
              <a:cs typeface="Palatino"/>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6" y="-61284"/>
            <a:ext cx="2188187" cy="54704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546" y="-65518"/>
            <a:ext cx="832919" cy="555514"/>
          </a:xfrm>
          <a:prstGeom prst="rect">
            <a:avLst/>
          </a:prstGeom>
          <a:ln>
            <a:solidFill>
              <a:schemeClr val="bg2"/>
            </a:solidFill>
          </a:ln>
        </p:spPr>
      </p:pic>
      <p:sp>
        <p:nvSpPr>
          <p:cNvPr id="16" name="TextBox 15"/>
          <p:cNvSpPr txBox="1"/>
          <p:nvPr/>
        </p:nvSpPr>
        <p:spPr>
          <a:xfrm>
            <a:off x="6510911" y="-1859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811" y="-61284"/>
            <a:ext cx="1418509" cy="5472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947" y="-72100"/>
            <a:ext cx="1529030" cy="568667"/>
          </a:xfrm>
          <a:prstGeom prst="rect">
            <a:avLst/>
          </a:prstGeom>
        </p:spPr>
      </p:pic>
    </p:spTree>
    <p:extLst>
      <p:ext uri="{BB962C8B-B14F-4D97-AF65-F5344CB8AC3E}">
        <p14:creationId xmlns:p14="http://schemas.microsoft.com/office/powerpoint/2010/main" val="953276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6693"/>
            <a:ext cx="9144000" cy="72108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952022" y="1416559"/>
            <a:ext cx="7152770" cy="5570756"/>
          </a:xfrm>
          <a:prstGeom prst="rect">
            <a:avLst/>
          </a:prstGeom>
          <a:noFill/>
        </p:spPr>
        <p:txBody>
          <a:bodyPr wrap="square" rtlCol="0">
            <a:spAutoFit/>
          </a:bodyPr>
          <a:lstStyle/>
          <a:p>
            <a:pPr marL="285750" lvl="0" indent="-285750">
              <a:spcAft>
                <a:spcPts val="600"/>
              </a:spcAft>
              <a:buFont typeface="Arial" panose="020B0604020202020204" pitchFamily="34" charset="0"/>
              <a:buChar char="•"/>
              <a:defRPr/>
            </a:pPr>
            <a:r>
              <a:rPr lang="de-DE" dirty="0">
                <a:solidFill>
                  <a:prstClr val="black"/>
                </a:solidFill>
                <a:latin typeface="Palatino"/>
              </a:rPr>
              <a:t>Ausgezeichnete, unterstützende, dynamische und effektive Art der Ausbildungsmethodik</a:t>
            </a:r>
          </a:p>
          <a:p>
            <a:pPr marL="285750" lvl="0" indent="-285750">
              <a:spcAft>
                <a:spcPts val="600"/>
              </a:spcAft>
              <a:buFont typeface="Arial" panose="020B0604020202020204" pitchFamily="34" charset="0"/>
              <a:buChar char="•"/>
              <a:defRPr/>
            </a:pPr>
            <a:r>
              <a:rPr lang="de-DE" dirty="0">
                <a:solidFill>
                  <a:prstClr val="black"/>
                </a:solidFill>
                <a:latin typeface="Palatino"/>
              </a:rPr>
              <a:t>interessante, praktische und nützliche Inhalte mit Anwendbarkeit auf den Arbeitsplatz</a:t>
            </a:r>
          </a:p>
          <a:p>
            <a:pPr marL="285750" lvl="0" indent="-285750">
              <a:spcAft>
                <a:spcPts val="600"/>
              </a:spcAft>
              <a:buFont typeface="Arial" panose="020B0604020202020204" pitchFamily="34" charset="0"/>
              <a:buChar char="•"/>
              <a:defRPr/>
            </a:pPr>
            <a:r>
              <a:rPr lang="de-DE" dirty="0">
                <a:solidFill>
                  <a:prstClr val="black"/>
                </a:solidFill>
                <a:latin typeface="Palatino"/>
              </a:rPr>
              <a:t>gute Nutzung von Gruppenarbeit und Möglichkeiten zum Austausch und Zuhören</a:t>
            </a:r>
          </a:p>
          <a:p>
            <a:pPr marL="285750" lvl="0" indent="-285750">
              <a:spcAft>
                <a:spcPts val="600"/>
              </a:spcAft>
              <a:buFont typeface="Arial" panose="020B0604020202020204" pitchFamily="34" charset="0"/>
              <a:buChar char="•"/>
              <a:defRPr/>
            </a:pPr>
            <a:r>
              <a:rPr lang="de-DE" dirty="0">
                <a:solidFill>
                  <a:prstClr val="black"/>
                </a:solidFill>
                <a:latin typeface="Palatino"/>
              </a:rPr>
              <a:t>Nützliche und einfach zu verwendende Tools und Praxisleitfaden</a:t>
            </a:r>
          </a:p>
          <a:p>
            <a:pPr marL="285750" lvl="0" indent="-285750">
              <a:spcAft>
                <a:spcPts val="600"/>
              </a:spcAft>
              <a:buFont typeface="Arial" panose="020B0604020202020204" pitchFamily="34" charset="0"/>
              <a:buChar char="•"/>
              <a:defRPr/>
            </a:pPr>
            <a:r>
              <a:rPr lang="de-DE" dirty="0">
                <a:solidFill>
                  <a:prstClr val="black"/>
                </a:solidFill>
                <a:latin typeface="Palatino"/>
              </a:rPr>
              <a:t>gut geplante und klare Struktur Hausaufgaben, die notwendig und verständlich waren</a:t>
            </a:r>
          </a:p>
          <a:p>
            <a:pPr marL="285750" lvl="0" indent="-285750">
              <a:spcAft>
                <a:spcPts val="600"/>
              </a:spcAft>
              <a:buFont typeface="Arial" panose="020B0604020202020204" pitchFamily="34" charset="0"/>
              <a:buChar char="•"/>
              <a:defRPr/>
            </a:pPr>
            <a:r>
              <a:rPr lang="de-DE" dirty="0">
                <a:solidFill>
                  <a:prstClr val="black"/>
                </a:solidFill>
                <a:latin typeface="Palatino"/>
              </a:rPr>
              <a:t>informativer, interaktiver, interessanter und motivierender Kurs</a:t>
            </a:r>
          </a:p>
          <a:p>
            <a:pPr marL="285750" lvl="0" indent="-285750">
              <a:spcAft>
                <a:spcPts val="600"/>
              </a:spcAft>
              <a:buFont typeface="Arial" panose="020B0604020202020204" pitchFamily="34" charset="0"/>
              <a:buChar char="•"/>
              <a:defRPr/>
            </a:pPr>
            <a:r>
              <a:rPr lang="de-DE" dirty="0">
                <a:solidFill>
                  <a:prstClr val="black"/>
                </a:solidFill>
                <a:latin typeface="Palatino"/>
              </a:rPr>
              <a:t>einfacher Wissenstransfer, der kritisches Denken anregt</a:t>
            </a:r>
          </a:p>
          <a:p>
            <a:pPr marL="285750" lvl="0" indent="-285750">
              <a:spcAft>
                <a:spcPts val="600"/>
              </a:spcAft>
              <a:buFont typeface="Arial" panose="020B0604020202020204" pitchFamily="34" charset="0"/>
              <a:buChar char="•"/>
              <a:defRPr/>
            </a:pPr>
            <a:r>
              <a:rPr lang="de-DE" dirty="0">
                <a:solidFill>
                  <a:prstClr val="black"/>
                </a:solidFill>
                <a:latin typeface="Palatino"/>
              </a:rPr>
              <a:t>gut strukturiert mit Schwerpunkt auf wirklich wichtigen und auch neuen Themen</a:t>
            </a:r>
          </a:p>
          <a:p>
            <a:pPr marL="285750" lvl="0" indent="-285750">
              <a:spcAft>
                <a:spcPts val="600"/>
              </a:spcAft>
              <a:buFont typeface="Arial" panose="020B0604020202020204" pitchFamily="34" charset="0"/>
              <a:buChar char="•"/>
              <a:defRPr/>
            </a:pPr>
            <a:r>
              <a:rPr lang="de-DE" dirty="0">
                <a:solidFill>
                  <a:prstClr val="black"/>
                </a:solidFill>
                <a:latin typeface="Palatino"/>
              </a:rPr>
              <a:t>hoch motivierte, kompetente und unterstützende TrainerInnen</a:t>
            </a:r>
          </a:p>
          <a:p>
            <a:pPr marL="285750" lvl="0" indent="-285750">
              <a:spcAft>
                <a:spcPts val="600"/>
              </a:spcAft>
              <a:buFont typeface="Arial" panose="020B0604020202020204" pitchFamily="34" charset="0"/>
              <a:buChar char="•"/>
              <a:defRPr/>
            </a:pPr>
            <a:r>
              <a:rPr lang="de-DE" dirty="0">
                <a:solidFill>
                  <a:prstClr val="black"/>
                </a:solidFill>
                <a:latin typeface="Palatino"/>
              </a:rPr>
              <a:t>Teilnahme von Jugendlichen mit Betreuungserfahrung, die die Ausbildung verbessern - sehr wirkungsvoll! </a:t>
            </a:r>
            <a:endParaRPr lang="en-GB" dirty="0">
              <a:solidFill>
                <a:prstClr val="black"/>
              </a:solidFill>
            </a:endParaRPr>
          </a:p>
          <a:p>
            <a:pPr>
              <a:spcAft>
                <a:spcPts val="600"/>
              </a:spcAft>
            </a:pPr>
            <a:endParaRPr lang="en-US" dirty="0">
              <a:latin typeface="Palatino"/>
              <a:cs typeface="Palatino"/>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6" y="-61284"/>
            <a:ext cx="2188187" cy="54704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546" y="-65518"/>
            <a:ext cx="832919" cy="555514"/>
          </a:xfrm>
          <a:prstGeom prst="rect">
            <a:avLst/>
          </a:prstGeom>
          <a:ln>
            <a:solidFill>
              <a:schemeClr val="bg2"/>
            </a:solidFill>
          </a:ln>
        </p:spPr>
      </p:pic>
      <p:sp>
        <p:nvSpPr>
          <p:cNvPr id="16" name="TextBox 15"/>
          <p:cNvSpPr txBox="1"/>
          <p:nvPr/>
        </p:nvSpPr>
        <p:spPr>
          <a:xfrm>
            <a:off x="6510911" y="-1859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811" y="-61284"/>
            <a:ext cx="1418509" cy="5472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947" y="-72100"/>
            <a:ext cx="1529030" cy="568667"/>
          </a:xfrm>
          <a:prstGeom prst="rect">
            <a:avLst/>
          </a:prstGeom>
        </p:spPr>
      </p:pic>
      <p:sp>
        <p:nvSpPr>
          <p:cNvPr id="10" name="TextBox 6">
            <a:extLst>
              <a:ext uri="{FF2B5EF4-FFF2-40B4-BE49-F238E27FC236}">
                <a16:creationId xmlns:a16="http://schemas.microsoft.com/office/drawing/2014/main" id="{3A1945E7-00C5-4E35-B0E8-4B8435A64A12}"/>
              </a:ext>
            </a:extLst>
          </p:cNvPr>
          <p:cNvSpPr txBox="1"/>
          <p:nvPr/>
        </p:nvSpPr>
        <p:spPr>
          <a:xfrm>
            <a:off x="952022" y="862765"/>
            <a:ext cx="7805116" cy="461665"/>
          </a:xfrm>
          <a:prstGeom prst="rect">
            <a:avLst/>
          </a:prstGeom>
          <a:noFill/>
        </p:spPr>
        <p:txBody>
          <a:bodyPr wrap="square" rtlCol="0">
            <a:spAutoFit/>
          </a:bodyPr>
          <a:lstStyle/>
          <a:p>
            <a:pPr lvl="0">
              <a:defRPr/>
            </a:pPr>
            <a:r>
              <a:rPr lang="de-DE" sz="2400" b="1" dirty="0">
                <a:solidFill>
                  <a:prstClr val="black"/>
                </a:solidFill>
                <a:latin typeface="Palatino"/>
              </a:rPr>
              <a:t>WAS DIE TEILNEHMERINNEN GESAGT HABEN</a:t>
            </a:r>
            <a:endParaRPr kumimoji="0" lang="en-US" sz="2400" b="1" i="0" u="none" strike="noStrike" kern="1200" cap="none" spc="0" normalizeH="0" baseline="0" noProof="0" dirty="0">
              <a:ln>
                <a:noFill/>
              </a:ln>
              <a:solidFill>
                <a:prstClr val="black"/>
              </a:solidFill>
              <a:effectLst/>
              <a:uLnTx/>
              <a:uFillTx/>
              <a:latin typeface="Palatino"/>
              <a:ea typeface="+mn-ea"/>
              <a:cs typeface="Palatino"/>
            </a:endParaRPr>
          </a:p>
        </p:txBody>
      </p:sp>
    </p:spTree>
    <p:extLst>
      <p:ext uri="{BB962C8B-B14F-4D97-AF65-F5344CB8AC3E}">
        <p14:creationId xmlns:p14="http://schemas.microsoft.com/office/powerpoint/2010/main" val="3978154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6693"/>
            <a:ext cx="9144000" cy="72108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18647" y="1835659"/>
            <a:ext cx="7152770" cy="430887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e-DE" dirty="0">
                <a:latin typeface="Palatino"/>
                <a:cs typeface="Palatino"/>
              </a:rPr>
              <a:t>Zu Beginn wurden 12 Master TrainerInnen ausgebildet</a:t>
            </a:r>
          </a:p>
          <a:p>
            <a:pPr>
              <a:spcAft>
                <a:spcPts val="600"/>
              </a:spcAft>
            </a:pPr>
            <a:endParaRPr lang="de-DE" sz="900" dirty="0">
              <a:latin typeface="Palatino"/>
              <a:cs typeface="Palatino"/>
            </a:endParaRPr>
          </a:p>
          <a:p>
            <a:pPr marL="285750" indent="-285750">
              <a:spcAft>
                <a:spcPts val="600"/>
              </a:spcAft>
              <a:buFont typeface="Arial" panose="020B0604020202020204" pitchFamily="34" charset="0"/>
              <a:buChar char="•"/>
            </a:pPr>
            <a:r>
              <a:rPr lang="de-DE" dirty="0">
                <a:latin typeface="Palatino"/>
                <a:cs typeface="Palatino"/>
              </a:rPr>
              <a:t>Bis heute hat diese Ausbildung über 1.000 Fachkräfte der KJH</a:t>
            </a:r>
            <a:br>
              <a:rPr lang="de-DE" dirty="0">
                <a:latin typeface="Palatino"/>
                <a:cs typeface="Palatino"/>
              </a:rPr>
            </a:br>
            <a:r>
              <a:rPr lang="de-DE" dirty="0">
                <a:latin typeface="Palatino"/>
                <a:cs typeface="Palatino"/>
              </a:rPr>
              <a:t>in den zehn europäischen Ländern (Bulgarien, Estland, Italien, </a:t>
            </a:r>
            <a:br>
              <a:rPr lang="de-DE" dirty="0">
                <a:latin typeface="Palatino"/>
                <a:cs typeface="Palatino"/>
              </a:rPr>
            </a:br>
            <a:r>
              <a:rPr lang="de-DE" dirty="0">
                <a:latin typeface="Palatino"/>
                <a:cs typeface="Palatino"/>
              </a:rPr>
              <a:t>Kroatien, Lettland, Litauen, Österreich, Rumänien, Spanien und </a:t>
            </a:r>
            <a:br>
              <a:rPr lang="de-DE" dirty="0">
                <a:latin typeface="Palatino"/>
                <a:cs typeface="Palatino"/>
              </a:rPr>
            </a:br>
            <a:r>
              <a:rPr lang="de-DE" dirty="0">
                <a:latin typeface="Palatino"/>
                <a:cs typeface="Palatino"/>
              </a:rPr>
              <a:t>Ungarn) erreicht.</a:t>
            </a:r>
          </a:p>
          <a:p>
            <a:pPr>
              <a:spcAft>
                <a:spcPts val="600"/>
              </a:spcAft>
            </a:pPr>
            <a:endParaRPr lang="de-DE" sz="900" dirty="0">
              <a:latin typeface="Palatino"/>
              <a:cs typeface="Palatino"/>
            </a:endParaRPr>
          </a:p>
          <a:p>
            <a:pPr marL="285750" indent="-285750">
              <a:spcAft>
                <a:spcPts val="600"/>
              </a:spcAft>
              <a:buFont typeface="Arial" panose="020B0604020202020204" pitchFamily="34" charset="0"/>
              <a:buChar char="•"/>
            </a:pPr>
            <a:r>
              <a:rPr lang="de-DE" dirty="0">
                <a:latin typeface="Palatino"/>
                <a:cs typeface="Palatino"/>
              </a:rPr>
              <a:t>Das Projekt "</a:t>
            </a:r>
            <a:r>
              <a:rPr lang="de-DE" dirty="0" err="1">
                <a:latin typeface="Palatino"/>
                <a:cs typeface="Palatino"/>
              </a:rPr>
              <a:t>Leaving</a:t>
            </a:r>
            <a:r>
              <a:rPr lang="de-DE" dirty="0">
                <a:latin typeface="Palatino"/>
                <a:cs typeface="Palatino"/>
              </a:rPr>
              <a:t> Care" hat die Zahl der geschätzten </a:t>
            </a:r>
            <a:br>
              <a:rPr lang="de-DE" dirty="0">
                <a:latin typeface="Palatino"/>
                <a:cs typeface="Palatino"/>
              </a:rPr>
            </a:br>
            <a:r>
              <a:rPr lang="de-DE" dirty="0">
                <a:latin typeface="Palatino"/>
                <a:cs typeface="Palatino"/>
              </a:rPr>
              <a:t>ausgebildeten SozialpädagogInnen mit insgesamt 385 fast erreicht. </a:t>
            </a:r>
          </a:p>
          <a:p>
            <a:pPr>
              <a:spcAft>
                <a:spcPts val="600"/>
              </a:spcAft>
            </a:pPr>
            <a:endParaRPr lang="de-DE" sz="900" dirty="0">
              <a:latin typeface="Palatino"/>
              <a:cs typeface="Palatino"/>
            </a:endParaRPr>
          </a:p>
          <a:p>
            <a:pPr marL="285750" indent="-285750">
              <a:spcAft>
                <a:spcPts val="600"/>
              </a:spcAft>
              <a:buFont typeface="Arial" panose="020B0604020202020204" pitchFamily="34" charset="0"/>
              <a:buChar char="•"/>
            </a:pPr>
            <a:r>
              <a:rPr lang="de-DE" dirty="0">
                <a:latin typeface="Palatino"/>
                <a:cs typeface="Palatino"/>
              </a:rPr>
              <a:t>45 nationale </a:t>
            </a:r>
            <a:r>
              <a:rPr lang="de-DE" dirty="0" err="1">
                <a:latin typeface="Palatino"/>
                <a:cs typeface="Palatino"/>
              </a:rPr>
              <a:t>Leaving</a:t>
            </a:r>
            <a:r>
              <a:rPr lang="de-DE" dirty="0">
                <a:latin typeface="Palatino"/>
                <a:cs typeface="Palatino"/>
              </a:rPr>
              <a:t> Care Master TrainerInnen ausgebildet.</a:t>
            </a:r>
          </a:p>
          <a:p>
            <a:pPr marL="285750" indent="-285750">
              <a:spcAft>
                <a:spcPts val="600"/>
              </a:spcAft>
              <a:buFont typeface="Arial" panose="020B0604020202020204" pitchFamily="34" charset="0"/>
              <a:buChar char="•"/>
            </a:pPr>
            <a:endParaRPr lang="de-DE" sz="900" dirty="0">
              <a:latin typeface="Palatino"/>
            </a:endParaRPr>
          </a:p>
          <a:p>
            <a:pPr marL="285750" indent="-285750">
              <a:spcAft>
                <a:spcPts val="600"/>
              </a:spcAft>
              <a:buFont typeface="Arial" panose="020B0604020202020204" pitchFamily="34" charset="0"/>
              <a:buChar char="•"/>
            </a:pPr>
            <a:r>
              <a:rPr lang="de-DE" dirty="0">
                <a:latin typeface="Palatino"/>
              </a:rPr>
              <a:t>Gespräche mit Ausbildungsstätten zur Abhaltung weiterer </a:t>
            </a:r>
            <a:br>
              <a:rPr lang="de-DE" dirty="0">
                <a:latin typeface="Palatino"/>
              </a:rPr>
            </a:br>
            <a:r>
              <a:rPr lang="de-DE" dirty="0">
                <a:latin typeface="Palatino"/>
              </a:rPr>
              <a:t>Trainings.</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6" y="-61284"/>
            <a:ext cx="2188187" cy="54704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546" y="-65518"/>
            <a:ext cx="832919" cy="555514"/>
          </a:xfrm>
          <a:prstGeom prst="rect">
            <a:avLst/>
          </a:prstGeom>
          <a:ln>
            <a:solidFill>
              <a:schemeClr val="bg2"/>
            </a:solidFill>
          </a:ln>
        </p:spPr>
      </p:pic>
      <p:sp>
        <p:nvSpPr>
          <p:cNvPr id="16" name="TextBox 15"/>
          <p:cNvSpPr txBox="1"/>
          <p:nvPr/>
        </p:nvSpPr>
        <p:spPr>
          <a:xfrm>
            <a:off x="6510911" y="-1859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811" y="-61284"/>
            <a:ext cx="1418509" cy="5472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947" y="-72100"/>
            <a:ext cx="1529030" cy="568667"/>
          </a:xfrm>
          <a:prstGeom prst="rect">
            <a:avLst/>
          </a:prstGeom>
        </p:spPr>
      </p:pic>
      <p:sp>
        <p:nvSpPr>
          <p:cNvPr id="11" name="TextBox 6">
            <a:extLst>
              <a:ext uri="{FF2B5EF4-FFF2-40B4-BE49-F238E27FC236}">
                <a16:creationId xmlns:a16="http://schemas.microsoft.com/office/drawing/2014/main" id="{0376CFB4-C7A1-4A88-9685-D7D8104B4F90}"/>
              </a:ext>
            </a:extLst>
          </p:cNvPr>
          <p:cNvSpPr txBox="1"/>
          <p:nvPr/>
        </p:nvSpPr>
        <p:spPr>
          <a:xfrm>
            <a:off x="618647" y="1156143"/>
            <a:ext cx="4587731" cy="461665"/>
          </a:xfrm>
          <a:prstGeom prst="rect">
            <a:avLst/>
          </a:prstGeom>
          <a:noFill/>
        </p:spPr>
        <p:txBody>
          <a:bodyPr wrap="square" rtlCol="0">
            <a:spAutoFit/>
          </a:bodyPr>
          <a:lstStyle/>
          <a:p>
            <a:pPr lvl="0">
              <a:defRPr/>
            </a:pPr>
            <a:r>
              <a:rPr lang="en-US" sz="2400" b="1" dirty="0">
                <a:latin typeface="Palatino"/>
                <a:cs typeface="Palatino"/>
              </a:rPr>
              <a:t>TRAININGSERGEBNISSE</a:t>
            </a:r>
            <a:endParaRPr kumimoji="0" lang="en-US" sz="2400" b="1" i="0" u="none" strike="noStrike" kern="1200" cap="none" spc="0" normalizeH="0" baseline="0" noProof="0" dirty="0">
              <a:ln>
                <a:noFill/>
              </a:ln>
              <a:solidFill>
                <a:prstClr val="black"/>
              </a:solidFill>
              <a:effectLst/>
              <a:uLnTx/>
              <a:uFillTx/>
              <a:latin typeface="Palatino"/>
              <a:ea typeface="+mn-ea"/>
              <a:cs typeface="Palatino"/>
            </a:endParaRPr>
          </a:p>
        </p:txBody>
      </p:sp>
      <p:pic>
        <p:nvPicPr>
          <p:cNvPr id="12" name="Picture 9" descr="SCAN0001-5_2.psd">
            <a:extLst>
              <a:ext uri="{FF2B5EF4-FFF2-40B4-BE49-F238E27FC236}">
                <a16:creationId xmlns:a16="http://schemas.microsoft.com/office/drawing/2014/main" id="{F2E88929-D34B-4CAE-87D2-CD8D0F203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4711" y="2270989"/>
            <a:ext cx="9144000" cy="6226080"/>
          </a:xfrm>
          <a:prstGeom prst="rect">
            <a:avLst/>
          </a:prstGeom>
        </p:spPr>
      </p:pic>
    </p:spTree>
    <p:extLst>
      <p:ext uri="{BB962C8B-B14F-4D97-AF65-F5344CB8AC3E}">
        <p14:creationId xmlns:p14="http://schemas.microsoft.com/office/powerpoint/2010/main" val="460651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18913"/>
            <a:ext cx="9144000" cy="4010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4244509" y="4154596"/>
            <a:ext cx="45877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alatino"/>
                <a:ea typeface="+mn-ea"/>
                <a:cs typeface="Palatino"/>
              </a:rPr>
              <a:t>YOUTHLINKS</a:t>
            </a:r>
          </a:p>
        </p:txBody>
      </p:sp>
      <p:pic>
        <p:nvPicPr>
          <p:cNvPr id="9" name="Picture 8" descr="SCAN0003-15.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V="1">
            <a:off x="-1708122" y="2202184"/>
            <a:ext cx="8522208" cy="453542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6" y="75194"/>
            <a:ext cx="2188187" cy="54704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70960"/>
            <a:ext cx="832919" cy="555514"/>
          </a:xfrm>
          <a:prstGeom prst="rect">
            <a:avLst/>
          </a:prstGeom>
          <a:ln>
            <a:solidFill>
              <a:schemeClr val="bg2"/>
            </a:solidFill>
          </a:ln>
        </p:spPr>
      </p:pic>
      <p:sp>
        <p:nvSpPr>
          <p:cNvPr id="14" name="TextBox 13"/>
          <p:cNvSpPr txBox="1"/>
          <p:nvPr/>
        </p:nvSpPr>
        <p:spPr>
          <a:xfrm>
            <a:off x="6504506" y="127065"/>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6700" y="53163"/>
            <a:ext cx="1592741" cy="59236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26" y="721280"/>
            <a:ext cx="1418510" cy="547200"/>
          </a:xfrm>
          <a:prstGeom prst="rect">
            <a:avLst/>
          </a:prstGeom>
        </p:spPr>
      </p:pic>
    </p:spTree>
    <p:extLst>
      <p:ext uri="{BB962C8B-B14F-4D97-AF65-F5344CB8AC3E}">
        <p14:creationId xmlns:p14="http://schemas.microsoft.com/office/powerpoint/2010/main" val="1131810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93154"/>
            <a:ext cx="9144000" cy="1305166"/>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5778"/>
            <a:ext cx="9144000" cy="721089"/>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952022" y="1497232"/>
            <a:ext cx="4587731" cy="461665"/>
          </a:xfrm>
          <a:prstGeom prst="rect">
            <a:avLst/>
          </a:prstGeom>
          <a:noFill/>
        </p:spPr>
        <p:txBody>
          <a:bodyPr wrap="square" rtlCol="0">
            <a:spAutoFit/>
          </a:bodyPr>
          <a:lstStyle/>
          <a:p>
            <a:pPr lvl="0">
              <a:defRPr/>
            </a:pPr>
            <a:r>
              <a:rPr lang="en-US" sz="2400" b="1" dirty="0" err="1">
                <a:solidFill>
                  <a:prstClr val="black"/>
                </a:solidFill>
                <a:latin typeface="Palatino"/>
                <a:cs typeface="Palatino"/>
              </a:rPr>
              <a:t>Youthlinks</a:t>
            </a:r>
            <a:endParaRPr lang="en-US" sz="2400" b="1" dirty="0">
              <a:solidFill>
                <a:prstClr val="black"/>
              </a:solidFill>
              <a:latin typeface="Palatino"/>
              <a:cs typeface="Palatino"/>
            </a:endParaRPr>
          </a:p>
        </p:txBody>
      </p:sp>
      <p:sp>
        <p:nvSpPr>
          <p:cNvPr id="8" name="TextBox 7"/>
          <p:cNvSpPr txBox="1"/>
          <p:nvPr/>
        </p:nvSpPr>
        <p:spPr>
          <a:xfrm>
            <a:off x="1403120" y="2045048"/>
            <a:ext cx="6044065" cy="2462213"/>
          </a:xfrm>
          <a:prstGeom prst="rect">
            <a:avLst/>
          </a:prstGeom>
          <a:noFill/>
        </p:spPr>
        <p:txBody>
          <a:bodyPr wrap="square" rtlCol="0">
            <a:spAutoFit/>
          </a:bodyPr>
          <a:lstStyle/>
          <a:p>
            <a:pPr lvl="0">
              <a:spcAft>
                <a:spcPts val="1200"/>
              </a:spcAft>
              <a:defRPr/>
            </a:pPr>
            <a:r>
              <a:rPr lang="en-US" dirty="0">
                <a:solidFill>
                  <a:prstClr val="black"/>
                </a:solidFill>
                <a:latin typeface="Palatino"/>
                <a:cs typeface="Palatino"/>
              </a:rPr>
              <a:t>Eine </a:t>
            </a:r>
            <a:r>
              <a:rPr lang="en-US" dirty="0" err="1">
                <a:solidFill>
                  <a:prstClr val="black"/>
                </a:solidFill>
                <a:latin typeface="Palatino"/>
                <a:cs typeface="Palatino"/>
              </a:rPr>
              <a:t>digitale</a:t>
            </a:r>
            <a:r>
              <a:rPr lang="en-US" dirty="0">
                <a:solidFill>
                  <a:prstClr val="black"/>
                </a:solidFill>
                <a:latin typeface="Palatino"/>
                <a:cs typeface="Palatino"/>
              </a:rPr>
              <a:t> </a:t>
            </a:r>
            <a:r>
              <a:rPr lang="en-US" dirty="0" err="1">
                <a:solidFill>
                  <a:prstClr val="black"/>
                </a:solidFill>
                <a:latin typeface="Palatino"/>
                <a:cs typeface="Palatino"/>
              </a:rPr>
              <a:t>Plattform</a:t>
            </a:r>
            <a:r>
              <a:rPr lang="en-US" dirty="0">
                <a:solidFill>
                  <a:prstClr val="black"/>
                </a:solidFill>
                <a:latin typeface="Palatino"/>
                <a:cs typeface="Palatino"/>
              </a:rPr>
              <a:t>, die</a:t>
            </a:r>
          </a:p>
          <a:p>
            <a:pPr marL="285750" lvl="0" indent="-285750">
              <a:buFont typeface="Arial" panose="020B0604020202020204" pitchFamily="34" charset="0"/>
              <a:buChar char="•"/>
              <a:defRPr/>
            </a:pPr>
            <a:r>
              <a:rPr lang="de" dirty="0">
                <a:solidFill>
                  <a:prstClr val="black"/>
                </a:solidFill>
                <a:latin typeface="Palatino"/>
                <a:cs typeface="Palatino"/>
              </a:rPr>
              <a:t>Care </a:t>
            </a:r>
            <a:r>
              <a:rPr lang="de" dirty="0" err="1">
                <a:solidFill>
                  <a:prstClr val="black"/>
                </a:solidFill>
                <a:latin typeface="Palatino"/>
                <a:cs typeface="Palatino"/>
              </a:rPr>
              <a:t>Leaver</a:t>
            </a:r>
            <a:r>
              <a:rPr lang="de" dirty="0">
                <a:solidFill>
                  <a:prstClr val="black"/>
                </a:solidFill>
                <a:latin typeface="Palatino"/>
                <a:cs typeface="Palatino"/>
              </a:rPr>
              <a:t> Peer-</a:t>
            </a:r>
            <a:r>
              <a:rPr lang="de" dirty="0" err="1">
                <a:solidFill>
                  <a:prstClr val="black"/>
                </a:solidFill>
                <a:latin typeface="Palatino"/>
                <a:cs typeface="Palatino"/>
              </a:rPr>
              <a:t>to</a:t>
            </a:r>
            <a:r>
              <a:rPr lang="de" dirty="0">
                <a:solidFill>
                  <a:prstClr val="black"/>
                </a:solidFill>
                <a:latin typeface="Palatino"/>
                <a:cs typeface="Palatino"/>
              </a:rPr>
              <a:t>-Peer-Unterstützung, Tools und Netzwerkmöglichkeiten bieten, um ihren Übergang in die Unabhängigkeit zu erleichtern.</a:t>
            </a:r>
          </a:p>
          <a:p>
            <a:pPr marL="285750" lvl="0" indent="-285750">
              <a:buFont typeface="Arial" panose="020B0604020202020204" pitchFamily="34" charset="0"/>
              <a:buChar char="•"/>
              <a:defRPr/>
            </a:pPr>
            <a:endParaRPr lang="de" dirty="0">
              <a:solidFill>
                <a:prstClr val="black"/>
              </a:solidFill>
              <a:latin typeface="Palatino"/>
              <a:cs typeface="Palatino"/>
            </a:endParaRPr>
          </a:p>
          <a:p>
            <a:pPr marL="285750" lvl="0" indent="-285750">
              <a:buFont typeface="Arial" panose="020B0604020202020204" pitchFamily="34" charset="0"/>
              <a:buChar char="•"/>
              <a:defRPr/>
            </a:pPr>
            <a:r>
              <a:rPr lang="de" dirty="0">
                <a:solidFill>
                  <a:prstClr val="black"/>
                </a:solidFill>
                <a:latin typeface="Palatino"/>
                <a:cs typeface="Palatino"/>
              </a:rPr>
              <a:t>Betreuungsfachleuten und Unternehmen den Raum bietet, um den Care </a:t>
            </a:r>
            <a:r>
              <a:rPr lang="de" dirty="0" err="1">
                <a:solidFill>
                  <a:prstClr val="black"/>
                </a:solidFill>
                <a:latin typeface="Palatino"/>
                <a:cs typeface="Palatino"/>
              </a:rPr>
              <a:t>Leavern</a:t>
            </a:r>
            <a:r>
              <a:rPr lang="de" dirty="0">
                <a:solidFill>
                  <a:prstClr val="black"/>
                </a:solidFill>
                <a:latin typeface="Palatino"/>
                <a:cs typeface="Palatino"/>
              </a:rPr>
              <a:t> Coaching und Mentoring anzubieten.</a:t>
            </a:r>
            <a:endParaRPr lang="en-US" dirty="0">
              <a:solidFill>
                <a:prstClr val="black"/>
              </a:solidFill>
              <a:latin typeface="Palatino"/>
              <a:cs typeface="Palatino"/>
            </a:endParaRPr>
          </a:p>
        </p:txBody>
      </p:sp>
      <p:sp>
        <p:nvSpPr>
          <p:cNvPr id="9" name="TextBox 8"/>
          <p:cNvSpPr txBox="1"/>
          <p:nvPr/>
        </p:nvSpPr>
        <p:spPr>
          <a:xfrm>
            <a:off x="1403120" y="4833785"/>
            <a:ext cx="6400853" cy="646331"/>
          </a:xfrm>
          <a:prstGeom prst="rect">
            <a:avLst/>
          </a:prstGeom>
          <a:noFill/>
          <a:ln>
            <a:noFill/>
          </a:ln>
        </p:spPr>
        <p:txBody>
          <a:bodyPr wrap="square" rtlCol="0">
            <a:spAutoFit/>
          </a:bodyPr>
          <a:lstStyle/>
          <a:p>
            <a:pPr lvl="0">
              <a:defRPr/>
            </a:pPr>
            <a:r>
              <a:rPr lang="de" b="1" i="1" dirty="0">
                <a:solidFill>
                  <a:schemeClr val="bg2"/>
                </a:solidFill>
                <a:latin typeface="Palatino"/>
                <a:cs typeface="Palatino"/>
              </a:rPr>
              <a:t>Ein unterstützendes Netzwerk für Care </a:t>
            </a:r>
            <a:r>
              <a:rPr lang="de" b="1" i="1" dirty="0" err="1">
                <a:solidFill>
                  <a:schemeClr val="bg2"/>
                </a:solidFill>
                <a:latin typeface="Palatino"/>
                <a:cs typeface="Palatino"/>
              </a:rPr>
              <a:t>Leaver</a:t>
            </a:r>
            <a:r>
              <a:rPr lang="de" b="1" i="1" dirty="0">
                <a:solidFill>
                  <a:schemeClr val="bg2"/>
                </a:solidFill>
                <a:latin typeface="Palatino"/>
                <a:cs typeface="Palatino"/>
              </a:rPr>
              <a:t>, um ihren Zugang zu sozialen Rechten zu verbessern.</a:t>
            </a:r>
            <a:endParaRPr lang="en-US" b="1" i="1" dirty="0">
              <a:solidFill>
                <a:schemeClr val="bg2"/>
              </a:solidFill>
              <a:latin typeface="Palatino"/>
              <a:cs typeface="Palatino"/>
            </a:endParaRPr>
          </a:p>
        </p:txBody>
      </p:sp>
      <p:pic>
        <p:nvPicPr>
          <p:cNvPr id="11" name="Picture 10" descr="SCAN0001-5.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H="1" flipV="1">
            <a:off x="4289330" y="2097400"/>
            <a:ext cx="9144000" cy="622608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8" y="91393"/>
            <a:ext cx="2188187" cy="54704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68735"/>
            <a:ext cx="832919" cy="555514"/>
          </a:xfrm>
          <a:prstGeom prst="rect">
            <a:avLst/>
          </a:prstGeom>
          <a:ln>
            <a:solidFill>
              <a:schemeClr val="bg2"/>
            </a:solidFill>
          </a:ln>
        </p:spPr>
      </p:pic>
      <p:sp>
        <p:nvSpPr>
          <p:cNvPr id="18" name="TextBox 17"/>
          <p:cNvSpPr txBox="1"/>
          <p:nvPr/>
        </p:nvSpPr>
        <p:spPr>
          <a:xfrm>
            <a:off x="6519060" y="115659"/>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9790" y="68735"/>
            <a:ext cx="1592741" cy="592362"/>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746" y="91240"/>
            <a:ext cx="1418510" cy="547200"/>
          </a:xfrm>
          <a:prstGeom prst="rect">
            <a:avLst/>
          </a:prstGeom>
        </p:spPr>
      </p:pic>
    </p:spTree>
    <p:extLst>
      <p:ext uri="{BB962C8B-B14F-4D97-AF65-F5344CB8AC3E}">
        <p14:creationId xmlns:p14="http://schemas.microsoft.com/office/powerpoint/2010/main" val="2248386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93154"/>
            <a:ext cx="9144000" cy="1305166"/>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5778"/>
            <a:ext cx="9144000" cy="721089"/>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952022" y="1497232"/>
            <a:ext cx="4587731" cy="461665"/>
          </a:xfrm>
          <a:prstGeom prst="rect">
            <a:avLst/>
          </a:prstGeom>
          <a:noFill/>
        </p:spPr>
        <p:txBody>
          <a:bodyPr wrap="square" rtlCol="0">
            <a:spAutoFit/>
          </a:bodyPr>
          <a:lstStyle/>
          <a:p>
            <a:pPr lvl="0">
              <a:defRPr/>
            </a:pPr>
            <a:r>
              <a:rPr lang="en-US" sz="2400" b="1" dirty="0" err="1">
                <a:solidFill>
                  <a:prstClr val="black"/>
                </a:solidFill>
                <a:latin typeface="Palatino"/>
                <a:cs typeface="Palatino"/>
              </a:rPr>
              <a:t>Youthlinks</a:t>
            </a:r>
            <a:endParaRPr lang="en-US" sz="2400" b="1" dirty="0">
              <a:solidFill>
                <a:prstClr val="black"/>
              </a:solidFill>
              <a:latin typeface="Palatino"/>
              <a:cs typeface="Palatino"/>
            </a:endParaRPr>
          </a:p>
        </p:txBody>
      </p:sp>
      <p:sp>
        <p:nvSpPr>
          <p:cNvPr id="8" name="TextBox 7"/>
          <p:cNvSpPr txBox="1"/>
          <p:nvPr/>
        </p:nvSpPr>
        <p:spPr>
          <a:xfrm>
            <a:off x="1403120" y="2045048"/>
            <a:ext cx="6044065" cy="2462213"/>
          </a:xfrm>
          <a:prstGeom prst="rect">
            <a:avLst/>
          </a:prstGeom>
          <a:noFill/>
        </p:spPr>
        <p:txBody>
          <a:bodyPr wrap="square" rtlCol="0">
            <a:spAutoFit/>
          </a:bodyPr>
          <a:lstStyle/>
          <a:p>
            <a:pPr lvl="0">
              <a:spcAft>
                <a:spcPts val="1200"/>
              </a:spcAft>
              <a:defRPr/>
            </a:pPr>
            <a:r>
              <a:rPr lang="en-US" dirty="0">
                <a:solidFill>
                  <a:prstClr val="black"/>
                </a:solidFill>
                <a:latin typeface="Palatino"/>
                <a:cs typeface="Palatino"/>
              </a:rPr>
              <a:t>Eine </a:t>
            </a:r>
            <a:r>
              <a:rPr lang="en-US" dirty="0" err="1">
                <a:solidFill>
                  <a:prstClr val="black"/>
                </a:solidFill>
                <a:latin typeface="Palatino"/>
                <a:cs typeface="Palatino"/>
              </a:rPr>
              <a:t>digitale</a:t>
            </a:r>
            <a:r>
              <a:rPr lang="en-US" dirty="0">
                <a:solidFill>
                  <a:prstClr val="black"/>
                </a:solidFill>
                <a:latin typeface="Palatino"/>
                <a:cs typeface="Palatino"/>
              </a:rPr>
              <a:t> </a:t>
            </a:r>
            <a:r>
              <a:rPr lang="en-US" dirty="0" err="1">
                <a:solidFill>
                  <a:prstClr val="black"/>
                </a:solidFill>
                <a:latin typeface="Palatino"/>
                <a:cs typeface="Palatino"/>
              </a:rPr>
              <a:t>Plattform</a:t>
            </a:r>
            <a:r>
              <a:rPr lang="en-US" dirty="0">
                <a:solidFill>
                  <a:prstClr val="black"/>
                </a:solidFill>
                <a:latin typeface="Palatino"/>
                <a:cs typeface="Palatino"/>
              </a:rPr>
              <a:t>, die</a:t>
            </a:r>
          </a:p>
          <a:p>
            <a:pPr marL="285750" lvl="0" indent="-285750">
              <a:buFont typeface="Arial" panose="020B0604020202020204" pitchFamily="34" charset="0"/>
              <a:buChar char="•"/>
              <a:defRPr/>
            </a:pPr>
            <a:r>
              <a:rPr lang="de" dirty="0">
                <a:solidFill>
                  <a:prstClr val="black"/>
                </a:solidFill>
                <a:latin typeface="Palatino"/>
                <a:cs typeface="Palatino"/>
              </a:rPr>
              <a:t>Care </a:t>
            </a:r>
            <a:r>
              <a:rPr lang="de" dirty="0" err="1">
                <a:solidFill>
                  <a:prstClr val="black"/>
                </a:solidFill>
                <a:latin typeface="Palatino"/>
                <a:cs typeface="Palatino"/>
              </a:rPr>
              <a:t>Leaver</a:t>
            </a:r>
            <a:r>
              <a:rPr lang="de" dirty="0">
                <a:solidFill>
                  <a:prstClr val="black"/>
                </a:solidFill>
                <a:latin typeface="Palatino"/>
                <a:cs typeface="Palatino"/>
              </a:rPr>
              <a:t> Peer-</a:t>
            </a:r>
            <a:r>
              <a:rPr lang="de" dirty="0" err="1">
                <a:solidFill>
                  <a:prstClr val="black"/>
                </a:solidFill>
                <a:latin typeface="Palatino"/>
                <a:cs typeface="Palatino"/>
              </a:rPr>
              <a:t>to</a:t>
            </a:r>
            <a:r>
              <a:rPr lang="de" dirty="0">
                <a:solidFill>
                  <a:prstClr val="black"/>
                </a:solidFill>
                <a:latin typeface="Palatino"/>
                <a:cs typeface="Palatino"/>
              </a:rPr>
              <a:t>-Peer-Unterstützung, Tools und Netzwerkmöglichkeiten, um ihren Übergang in die Unabhängigkeit zu erleichtern, bietet.</a:t>
            </a:r>
          </a:p>
          <a:p>
            <a:pPr marL="285750" lvl="0" indent="-285750">
              <a:buFont typeface="Arial" panose="020B0604020202020204" pitchFamily="34" charset="0"/>
              <a:buChar char="•"/>
              <a:defRPr/>
            </a:pPr>
            <a:endParaRPr lang="de" dirty="0">
              <a:solidFill>
                <a:prstClr val="black"/>
              </a:solidFill>
              <a:latin typeface="Palatino"/>
              <a:cs typeface="Palatino"/>
            </a:endParaRPr>
          </a:p>
          <a:p>
            <a:pPr marL="285750" lvl="0" indent="-285750">
              <a:buFont typeface="Arial" panose="020B0604020202020204" pitchFamily="34" charset="0"/>
              <a:buChar char="•"/>
              <a:defRPr/>
            </a:pPr>
            <a:r>
              <a:rPr lang="de" dirty="0">
                <a:solidFill>
                  <a:prstClr val="black"/>
                </a:solidFill>
                <a:latin typeface="Palatino"/>
                <a:cs typeface="Palatino"/>
              </a:rPr>
              <a:t>bietet Betreuungsfachleuten und Unternehmen den Raum, um den Care </a:t>
            </a:r>
            <a:r>
              <a:rPr lang="de" dirty="0" err="1">
                <a:solidFill>
                  <a:prstClr val="black"/>
                </a:solidFill>
                <a:latin typeface="Palatino"/>
                <a:cs typeface="Palatino"/>
              </a:rPr>
              <a:t>Leavern</a:t>
            </a:r>
            <a:r>
              <a:rPr lang="de" dirty="0">
                <a:solidFill>
                  <a:prstClr val="black"/>
                </a:solidFill>
                <a:latin typeface="Palatino"/>
                <a:cs typeface="Palatino"/>
              </a:rPr>
              <a:t> Coaching und Mentoring anzubieten.</a:t>
            </a:r>
            <a:endParaRPr lang="en-US" dirty="0">
              <a:solidFill>
                <a:prstClr val="black"/>
              </a:solidFill>
              <a:latin typeface="Palatino"/>
              <a:cs typeface="Palatino"/>
            </a:endParaRPr>
          </a:p>
        </p:txBody>
      </p:sp>
      <p:sp>
        <p:nvSpPr>
          <p:cNvPr id="9" name="TextBox 8"/>
          <p:cNvSpPr txBox="1"/>
          <p:nvPr/>
        </p:nvSpPr>
        <p:spPr>
          <a:xfrm>
            <a:off x="1403120" y="4833785"/>
            <a:ext cx="6400853" cy="646331"/>
          </a:xfrm>
          <a:prstGeom prst="rect">
            <a:avLst/>
          </a:prstGeom>
          <a:noFill/>
          <a:ln>
            <a:noFill/>
          </a:ln>
        </p:spPr>
        <p:txBody>
          <a:bodyPr wrap="square" rtlCol="0">
            <a:spAutoFit/>
          </a:bodyPr>
          <a:lstStyle/>
          <a:p>
            <a:pPr lvl="0">
              <a:defRPr/>
            </a:pPr>
            <a:r>
              <a:rPr lang="de" b="1" i="1" dirty="0">
                <a:solidFill>
                  <a:schemeClr val="bg2"/>
                </a:solidFill>
                <a:latin typeface="Palatino"/>
                <a:cs typeface="Palatino"/>
              </a:rPr>
              <a:t>Ein unterstützendes Netzwerk für Care </a:t>
            </a:r>
            <a:r>
              <a:rPr lang="de" b="1" i="1" dirty="0" err="1">
                <a:solidFill>
                  <a:schemeClr val="bg2"/>
                </a:solidFill>
                <a:latin typeface="Palatino"/>
                <a:cs typeface="Palatino"/>
              </a:rPr>
              <a:t>Leaver</a:t>
            </a:r>
            <a:r>
              <a:rPr lang="de" b="1" i="1" dirty="0">
                <a:solidFill>
                  <a:schemeClr val="bg2"/>
                </a:solidFill>
                <a:latin typeface="Palatino"/>
                <a:cs typeface="Palatino"/>
              </a:rPr>
              <a:t>, um ihren Zugang zu sozialen Rechten zu verbessern.</a:t>
            </a:r>
            <a:endParaRPr lang="en-US" b="1" i="1" dirty="0">
              <a:solidFill>
                <a:schemeClr val="bg2"/>
              </a:solidFill>
              <a:latin typeface="Palatino"/>
              <a:cs typeface="Palatino"/>
            </a:endParaRPr>
          </a:p>
        </p:txBody>
      </p:sp>
      <p:pic>
        <p:nvPicPr>
          <p:cNvPr id="11" name="Picture 10" descr="SCAN0001-5.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H="1" flipV="1">
            <a:off x="4289330" y="2097400"/>
            <a:ext cx="9144000" cy="622608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8" y="91393"/>
            <a:ext cx="2188187" cy="54704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68735"/>
            <a:ext cx="832919" cy="555514"/>
          </a:xfrm>
          <a:prstGeom prst="rect">
            <a:avLst/>
          </a:prstGeom>
          <a:ln>
            <a:solidFill>
              <a:schemeClr val="bg2"/>
            </a:solidFill>
          </a:ln>
        </p:spPr>
      </p:pic>
      <p:sp>
        <p:nvSpPr>
          <p:cNvPr id="18" name="TextBox 17"/>
          <p:cNvSpPr txBox="1"/>
          <p:nvPr/>
        </p:nvSpPr>
        <p:spPr>
          <a:xfrm>
            <a:off x="6519060" y="115659"/>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9790" y="68735"/>
            <a:ext cx="1592741" cy="592362"/>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746" y="91240"/>
            <a:ext cx="1418510" cy="547200"/>
          </a:xfrm>
          <a:prstGeom prst="rect">
            <a:avLst/>
          </a:prstGeom>
        </p:spPr>
      </p:pic>
      <p:pic>
        <p:nvPicPr>
          <p:cNvPr id="2" name="Picture 1">
            <a:extLst>
              <a:ext uri="{FF2B5EF4-FFF2-40B4-BE49-F238E27FC236}">
                <a16:creationId xmlns:a16="http://schemas.microsoft.com/office/drawing/2014/main" id="{616696C1-56BD-B74B-A806-9D5C0B65C338}"/>
              </a:ext>
            </a:extLst>
          </p:cNvPr>
          <p:cNvPicPr>
            <a:picLocks noChangeAspect="1"/>
          </p:cNvPicPr>
          <p:nvPr/>
        </p:nvPicPr>
        <p:blipFill>
          <a:blip r:embed="rId7"/>
          <a:stretch>
            <a:fillRect/>
          </a:stretch>
        </p:blipFill>
        <p:spPr>
          <a:xfrm>
            <a:off x="0" y="0"/>
            <a:ext cx="9144000" cy="6858000"/>
          </a:xfrm>
          <a:prstGeom prst="rect">
            <a:avLst/>
          </a:prstGeom>
        </p:spPr>
      </p:pic>
    </p:spTree>
    <p:extLst>
      <p:ext uri="{BB962C8B-B14F-4D97-AF65-F5344CB8AC3E}">
        <p14:creationId xmlns:p14="http://schemas.microsoft.com/office/powerpoint/2010/main" val="766043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418913"/>
            <a:ext cx="9144000" cy="4010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CAN0001-11.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25494" y="1676850"/>
            <a:ext cx="7790688" cy="5833872"/>
          </a:xfrm>
          <a:prstGeom prst="rect">
            <a:avLst/>
          </a:prstGeom>
        </p:spPr>
      </p:pic>
      <p:sp>
        <p:nvSpPr>
          <p:cNvPr id="11" name="TextBox 10"/>
          <p:cNvSpPr txBox="1"/>
          <p:nvPr/>
        </p:nvSpPr>
        <p:spPr>
          <a:xfrm>
            <a:off x="4244509" y="4154596"/>
            <a:ext cx="4587731" cy="461665"/>
          </a:xfrm>
          <a:prstGeom prst="rect">
            <a:avLst/>
          </a:prstGeom>
          <a:noFill/>
        </p:spPr>
        <p:txBody>
          <a:bodyPr wrap="square" rtlCol="0">
            <a:spAutoFit/>
          </a:bodyPr>
          <a:lstStyle/>
          <a:p>
            <a:r>
              <a:rPr lang="en-US" sz="2400" b="1" dirty="0">
                <a:solidFill>
                  <a:schemeClr val="bg1"/>
                </a:solidFill>
                <a:latin typeface="Palatino"/>
                <a:cs typeface="Palatino"/>
              </a:rPr>
              <a:t>EINLEITUNG</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6" y="75194"/>
            <a:ext cx="2188187" cy="547047"/>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70960"/>
            <a:ext cx="832919" cy="555514"/>
          </a:xfrm>
          <a:prstGeom prst="rect">
            <a:avLst/>
          </a:prstGeom>
          <a:ln>
            <a:solidFill>
              <a:schemeClr val="bg2"/>
            </a:solidFill>
          </a:ln>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811" y="69805"/>
            <a:ext cx="1418509" cy="54720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947" y="64378"/>
            <a:ext cx="1529030" cy="568667"/>
          </a:xfrm>
          <a:prstGeom prst="rect">
            <a:avLst/>
          </a:prstGeom>
        </p:spPr>
      </p:pic>
      <p:sp>
        <p:nvSpPr>
          <p:cNvPr id="23" name="TextBox 22"/>
          <p:cNvSpPr txBox="1"/>
          <p:nvPr/>
        </p:nvSpPr>
        <p:spPr>
          <a:xfrm>
            <a:off x="6975544" y="50259"/>
            <a:ext cx="1578076" cy="584775"/>
          </a:xfrm>
          <a:prstGeom prst="rect">
            <a:avLst/>
          </a:prstGeom>
          <a:noFill/>
        </p:spPr>
        <p:txBody>
          <a:bodyPr wrap="square" rtlCol="0">
            <a:spAutoFit/>
          </a:bodyPr>
          <a:lstStyle/>
          <a:p>
            <a:r>
              <a:rPr lang="en-US" sz="800" dirty="0">
                <a:solidFill>
                  <a:srgbClr val="002060"/>
                </a:solidFill>
                <a:latin typeface="Arial" panose="020B0604020202020204" pitchFamily="34" charset="0"/>
                <a:cs typeface="Arial" panose="020B0604020202020204" pitchFamily="34" charset="0"/>
              </a:rPr>
              <a:t>Co-funded by the Rights, Equality and Citizenship (REC) </a:t>
            </a:r>
            <a:r>
              <a:rPr lang="en-US" sz="800" dirty="0" err="1">
                <a:solidFill>
                  <a:srgbClr val="002060"/>
                </a:solidFill>
                <a:latin typeface="Arial" panose="020B0604020202020204" pitchFamily="34" charset="0"/>
                <a:cs typeface="Arial" panose="020B0604020202020204" pitchFamily="34" charset="0"/>
              </a:rPr>
              <a:t>Programme</a:t>
            </a:r>
            <a:r>
              <a:rPr lang="en-US" sz="800" dirty="0">
                <a:solidFill>
                  <a:srgbClr val="002060"/>
                </a:solidFill>
                <a:latin typeface="Arial" panose="020B0604020202020204" pitchFamily="34" charset="0"/>
                <a:cs typeface="Arial" panose="020B0604020202020204" pitchFamily="34" charset="0"/>
              </a:rPr>
              <a:t> of the European Union</a:t>
            </a:r>
            <a:endParaRPr lang="en-GB" sz="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2544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93154"/>
            <a:ext cx="9144000" cy="1305166"/>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5778"/>
            <a:ext cx="9144000" cy="721089"/>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952022" y="1497232"/>
            <a:ext cx="4587731" cy="461665"/>
          </a:xfrm>
          <a:prstGeom prst="rect">
            <a:avLst/>
          </a:prstGeom>
          <a:noFill/>
        </p:spPr>
        <p:txBody>
          <a:bodyPr wrap="square" rtlCol="0">
            <a:spAutoFit/>
          </a:bodyPr>
          <a:lstStyle/>
          <a:p>
            <a:pPr lvl="0">
              <a:defRPr/>
            </a:pPr>
            <a:r>
              <a:rPr lang="en-US" sz="2400" b="1" dirty="0" err="1">
                <a:solidFill>
                  <a:prstClr val="black"/>
                </a:solidFill>
                <a:latin typeface="Palatino"/>
                <a:cs typeface="Palatino"/>
              </a:rPr>
              <a:t>Youthlinks</a:t>
            </a:r>
            <a:endParaRPr lang="en-US" sz="2400" b="1" dirty="0">
              <a:solidFill>
                <a:prstClr val="black"/>
              </a:solidFill>
              <a:latin typeface="Palatino"/>
              <a:cs typeface="Palatino"/>
            </a:endParaRPr>
          </a:p>
        </p:txBody>
      </p:sp>
      <p:sp>
        <p:nvSpPr>
          <p:cNvPr id="8" name="TextBox 7"/>
          <p:cNvSpPr txBox="1"/>
          <p:nvPr/>
        </p:nvSpPr>
        <p:spPr>
          <a:xfrm>
            <a:off x="1403120" y="2045048"/>
            <a:ext cx="6044065" cy="2462213"/>
          </a:xfrm>
          <a:prstGeom prst="rect">
            <a:avLst/>
          </a:prstGeom>
          <a:noFill/>
        </p:spPr>
        <p:txBody>
          <a:bodyPr wrap="square" rtlCol="0">
            <a:spAutoFit/>
          </a:bodyPr>
          <a:lstStyle/>
          <a:p>
            <a:pPr lvl="0">
              <a:spcAft>
                <a:spcPts val="1200"/>
              </a:spcAft>
              <a:defRPr/>
            </a:pPr>
            <a:r>
              <a:rPr lang="en-US" dirty="0">
                <a:solidFill>
                  <a:prstClr val="black"/>
                </a:solidFill>
                <a:latin typeface="Palatino"/>
                <a:cs typeface="Palatino"/>
              </a:rPr>
              <a:t>Eine </a:t>
            </a:r>
            <a:r>
              <a:rPr lang="en-US" dirty="0" err="1">
                <a:solidFill>
                  <a:prstClr val="black"/>
                </a:solidFill>
                <a:latin typeface="Palatino"/>
                <a:cs typeface="Palatino"/>
              </a:rPr>
              <a:t>digitale</a:t>
            </a:r>
            <a:r>
              <a:rPr lang="en-US" dirty="0">
                <a:solidFill>
                  <a:prstClr val="black"/>
                </a:solidFill>
                <a:latin typeface="Palatino"/>
                <a:cs typeface="Palatino"/>
              </a:rPr>
              <a:t> </a:t>
            </a:r>
            <a:r>
              <a:rPr lang="en-US" dirty="0" err="1">
                <a:solidFill>
                  <a:prstClr val="black"/>
                </a:solidFill>
                <a:latin typeface="Palatino"/>
                <a:cs typeface="Palatino"/>
              </a:rPr>
              <a:t>Plattform</a:t>
            </a:r>
            <a:r>
              <a:rPr lang="en-US" dirty="0">
                <a:solidFill>
                  <a:prstClr val="black"/>
                </a:solidFill>
                <a:latin typeface="Palatino"/>
                <a:cs typeface="Palatino"/>
              </a:rPr>
              <a:t>, die</a:t>
            </a:r>
          </a:p>
          <a:p>
            <a:pPr marL="285750" lvl="0" indent="-285750">
              <a:buFont typeface="Arial" panose="020B0604020202020204" pitchFamily="34" charset="0"/>
              <a:buChar char="•"/>
              <a:defRPr/>
            </a:pPr>
            <a:r>
              <a:rPr lang="de" dirty="0">
                <a:solidFill>
                  <a:prstClr val="black"/>
                </a:solidFill>
                <a:latin typeface="Palatino"/>
                <a:cs typeface="Palatino"/>
              </a:rPr>
              <a:t>Care </a:t>
            </a:r>
            <a:r>
              <a:rPr lang="de" dirty="0" err="1">
                <a:solidFill>
                  <a:prstClr val="black"/>
                </a:solidFill>
                <a:latin typeface="Palatino"/>
                <a:cs typeface="Palatino"/>
              </a:rPr>
              <a:t>Leaver</a:t>
            </a:r>
            <a:r>
              <a:rPr lang="de" dirty="0">
                <a:solidFill>
                  <a:prstClr val="black"/>
                </a:solidFill>
                <a:latin typeface="Palatino"/>
                <a:cs typeface="Palatino"/>
              </a:rPr>
              <a:t> Peer-</a:t>
            </a:r>
            <a:r>
              <a:rPr lang="de" dirty="0" err="1">
                <a:solidFill>
                  <a:prstClr val="black"/>
                </a:solidFill>
                <a:latin typeface="Palatino"/>
                <a:cs typeface="Palatino"/>
              </a:rPr>
              <a:t>to</a:t>
            </a:r>
            <a:r>
              <a:rPr lang="de" dirty="0">
                <a:solidFill>
                  <a:prstClr val="black"/>
                </a:solidFill>
                <a:latin typeface="Palatino"/>
                <a:cs typeface="Palatino"/>
              </a:rPr>
              <a:t>-Peer-Unterstützung, Tools und Netzwerkmöglichkeiten, um ihren Übergang in die Unabhängigkeit zu erleichtern, bietet.</a:t>
            </a:r>
          </a:p>
          <a:p>
            <a:pPr marL="285750" lvl="0" indent="-285750">
              <a:buFont typeface="Arial" panose="020B0604020202020204" pitchFamily="34" charset="0"/>
              <a:buChar char="•"/>
              <a:defRPr/>
            </a:pPr>
            <a:endParaRPr lang="de" dirty="0">
              <a:solidFill>
                <a:prstClr val="black"/>
              </a:solidFill>
              <a:latin typeface="Palatino"/>
              <a:cs typeface="Palatino"/>
            </a:endParaRPr>
          </a:p>
          <a:p>
            <a:pPr marL="285750" lvl="0" indent="-285750">
              <a:buFont typeface="Arial" panose="020B0604020202020204" pitchFamily="34" charset="0"/>
              <a:buChar char="•"/>
              <a:defRPr/>
            </a:pPr>
            <a:r>
              <a:rPr lang="de" dirty="0">
                <a:solidFill>
                  <a:prstClr val="black"/>
                </a:solidFill>
                <a:latin typeface="Palatino"/>
                <a:cs typeface="Palatino"/>
              </a:rPr>
              <a:t>bietet Betreuungsfachleuten und Unternehmen den Raum, um den Care </a:t>
            </a:r>
            <a:r>
              <a:rPr lang="de" dirty="0" err="1">
                <a:solidFill>
                  <a:prstClr val="black"/>
                </a:solidFill>
                <a:latin typeface="Palatino"/>
                <a:cs typeface="Palatino"/>
              </a:rPr>
              <a:t>Leavern</a:t>
            </a:r>
            <a:r>
              <a:rPr lang="de" dirty="0">
                <a:solidFill>
                  <a:prstClr val="black"/>
                </a:solidFill>
                <a:latin typeface="Palatino"/>
                <a:cs typeface="Palatino"/>
              </a:rPr>
              <a:t> Coaching und Mentoring anzubieten.</a:t>
            </a:r>
            <a:endParaRPr lang="en-US" dirty="0">
              <a:solidFill>
                <a:prstClr val="black"/>
              </a:solidFill>
              <a:latin typeface="Palatino"/>
              <a:cs typeface="Palatino"/>
            </a:endParaRPr>
          </a:p>
        </p:txBody>
      </p:sp>
      <p:sp>
        <p:nvSpPr>
          <p:cNvPr id="9" name="TextBox 8"/>
          <p:cNvSpPr txBox="1"/>
          <p:nvPr/>
        </p:nvSpPr>
        <p:spPr>
          <a:xfrm>
            <a:off x="1403120" y="4833785"/>
            <a:ext cx="6400853" cy="646331"/>
          </a:xfrm>
          <a:prstGeom prst="rect">
            <a:avLst/>
          </a:prstGeom>
          <a:noFill/>
          <a:ln>
            <a:noFill/>
          </a:ln>
        </p:spPr>
        <p:txBody>
          <a:bodyPr wrap="square" rtlCol="0">
            <a:spAutoFit/>
          </a:bodyPr>
          <a:lstStyle/>
          <a:p>
            <a:pPr lvl="0">
              <a:defRPr/>
            </a:pPr>
            <a:r>
              <a:rPr lang="de" b="1" i="1" dirty="0">
                <a:solidFill>
                  <a:schemeClr val="bg2"/>
                </a:solidFill>
                <a:latin typeface="Palatino"/>
                <a:cs typeface="Palatino"/>
              </a:rPr>
              <a:t>Ein unterstützendes Netzwerk für Care </a:t>
            </a:r>
            <a:r>
              <a:rPr lang="de" b="1" i="1" dirty="0" err="1">
                <a:solidFill>
                  <a:schemeClr val="bg2"/>
                </a:solidFill>
                <a:latin typeface="Palatino"/>
                <a:cs typeface="Palatino"/>
              </a:rPr>
              <a:t>Leaver</a:t>
            </a:r>
            <a:r>
              <a:rPr lang="de" b="1" i="1" dirty="0">
                <a:solidFill>
                  <a:schemeClr val="bg2"/>
                </a:solidFill>
                <a:latin typeface="Palatino"/>
                <a:cs typeface="Palatino"/>
              </a:rPr>
              <a:t>, um ihren Zugang zu sozialen Rechten zu verbessern.</a:t>
            </a:r>
            <a:endParaRPr lang="en-US" b="1" i="1" dirty="0">
              <a:solidFill>
                <a:schemeClr val="bg2"/>
              </a:solidFill>
              <a:latin typeface="Palatino"/>
              <a:cs typeface="Palatino"/>
            </a:endParaRPr>
          </a:p>
        </p:txBody>
      </p:sp>
      <p:pic>
        <p:nvPicPr>
          <p:cNvPr id="11" name="Picture 10" descr="SCAN0001-5.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H="1" flipV="1">
            <a:off x="4289330" y="2097400"/>
            <a:ext cx="9144000" cy="622608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8" y="91393"/>
            <a:ext cx="2188187" cy="54704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68735"/>
            <a:ext cx="832919" cy="555514"/>
          </a:xfrm>
          <a:prstGeom prst="rect">
            <a:avLst/>
          </a:prstGeom>
          <a:ln>
            <a:solidFill>
              <a:schemeClr val="bg2"/>
            </a:solidFill>
          </a:ln>
        </p:spPr>
      </p:pic>
      <p:sp>
        <p:nvSpPr>
          <p:cNvPr id="18" name="TextBox 17"/>
          <p:cNvSpPr txBox="1"/>
          <p:nvPr/>
        </p:nvSpPr>
        <p:spPr>
          <a:xfrm>
            <a:off x="6519060" y="115659"/>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9790" y="68735"/>
            <a:ext cx="1592741" cy="592362"/>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746" y="91240"/>
            <a:ext cx="1418510" cy="547200"/>
          </a:xfrm>
          <a:prstGeom prst="rect">
            <a:avLst/>
          </a:prstGeom>
        </p:spPr>
      </p:pic>
      <p:pic>
        <p:nvPicPr>
          <p:cNvPr id="3" name="Picture 2">
            <a:extLst>
              <a:ext uri="{FF2B5EF4-FFF2-40B4-BE49-F238E27FC236}">
                <a16:creationId xmlns:a16="http://schemas.microsoft.com/office/drawing/2014/main" id="{18111691-D12B-A044-A8F6-702B0DBC92B0}"/>
              </a:ext>
            </a:extLst>
          </p:cNvPr>
          <p:cNvPicPr>
            <a:picLocks noChangeAspect="1"/>
          </p:cNvPicPr>
          <p:nvPr/>
        </p:nvPicPr>
        <p:blipFill>
          <a:blip r:embed="rId7"/>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ABD6E32C-AD0E-2540-85B1-E746CE274FD5}"/>
              </a:ext>
            </a:extLst>
          </p:cNvPr>
          <p:cNvPicPr>
            <a:picLocks noChangeAspect="1"/>
          </p:cNvPicPr>
          <p:nvPr/>
        </p:nvPicPr>
        <p:blipFill>
          <a:blip r:embed="rId8"/>
          <a:stretch>
            <a:fillRect/>
          </a:stretch>
        </p:blipFill>
        <p:spPr>
          <a:xfrm>
            <a:off x="0" y="0"/>
            <a:ext cx="9144000" cy="6858000"/>
          </a:xfrm>
          <a:prstGeom prst="rect">
            <a:avLst/>
          </a:prstGeom>
        </p:spPr>
      </p:pic>
    </p:spTree>
    <p:extLst>
      <p:ext uri="{BB962C8B-B14F-4D97-AF65-F5344CB8AC3E}">
        <p14:creationId xmlns:p14="http://schemas.microsoft.com/office/powerpoint/2010/main" val="2950472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93154"/>
            <a:ext cx="9144000" cy="1305166"/>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5778"/>
            <a:ext cx="9144000" cy="721089"/>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952022" y="1497232"/>
            <a:ext cx="4587731" cy="461665"/>
          </a:xfrm>
          <a:prstGeom prst="rect">
            <a:avLst/>
          </a:prstGeom>
          <a:noFill/>
        </p:spPr>
        <p:txBody>
          <a:bodyPr wrap="square" rtlCol="0">
            <a:spAutoFit/>
          </a:bodyPr>
          <a:lstStyle/>
          <a:p>
            <a:pPr lvl="0">
              <a:defRPr/>
            </a:pPr>
            <a:r>
              <a:rPr lang="en-US" sz="2400" b="1" dirty="0" err="1">
                <a:solidFill>
                  <a:prstClr val="black"/>
                </a:solidFill>
                <a:latin typeface="Palatino"/>
                <a:cs typeface="Palatino"/>
              </a:rPr>
              <a:t>Youthlinks</a:t>
            </a:r>
            <a:endParaRPr lang="en-US" sz="2400" b="1" dirty="0">
              <a:solidFill>
                <a:prstClr val="black"/>
              </a:solidFill>
              <a:latin typeface="Palatino"/>
              <a:cs typeface="Palatino"/>
            </a:endParaRPr>
          </a:p>
        </p:txBody>
      </p:sp>
      <p:sp>
        <p:nvSpPr>
          <p:cNvPr id="8" name="TextBox 7"/>
          <p:cNvSpPr txBox="1"/>
          <p:nvPr/>
        </p:nvSpPr>
        <p:spPr>
          <a:xfrm>
            <a:off x="1403120" y="2045048"/>
            <a:ext cx="6044065" cy="2462213"/>
          </a:xfrm>
          <a:prstGeom prst="rect">
            <a:avLst/>
          </a:prstGeom>
          <a:noFill/>
        </p:spPr>
        <p:txBody>
          <a:bodyPr wrap="square" rtlCol="0">
            <a:spAutoFit/>
          </a:bodyPr>
          <a:lstStyle/>
          <a:p>
            <a:pPr lvl="0">
              <a:spcAft>
                <a:spcPts val="1200"/>
              </a:spcAft>
              <a:defRPr/>
            </a:pPr>
            <a:r>
              <a:rPr lang="en-US" dirty="0">
                <a:solidFill>
                  <a:prstClr val="black"/>
                </a:solidFill>
                <a:latin typeface="Palatino"/>
                <a:cs typeface="Palatino"/>
              </a:rPr>
              <a:t>Eine </a:t>
            </a:r>
            <a:r>
              <a:rPr lang="en-US" dirty="0" err="1">
                <a:solidFill>
                  <a:prstClr val="black"/>
                </a:solidFill>
                <a:latin typeface="Palatino"/>
                <a:cs typeface="Palatino"/>
              </a:rPr>
              <a:t>digitale</a:t>
            </a:r>
            <a:r>
              <a:rPr lang="en-US" dirty="0">
                <a:solidFill>
                  <a:prstClr val="black"/>
                </a:solidFill>
                <a:latin typeface="Palatino"/>
                <a:cs typeface="Palatino"/>
              </a:rPr>
              <a:t> </a:t>
            </a:r>
            <a:r>
              <a:rPr lang="en-US" dirty="0" err="1">
                <a:solidFill>
                  <a:prstClr val="black"/>
                </a:solidFill>
                <a:latin typeface="Palatino"/>
                <a:cs typeface="Palatino"/>
              </a:rPr>
              <a:t>Plattform</a:t>
            </a:r>
            <a:r>
              <a:rPr lang="en-US" dirty="0">
                <a:solidFill>
                  <a:prstClr val="black"/>
                </a:solidFill>
                <a:latin typeface="Palatino"/>
                <a:cs typeface="Palatino"/>
              </a:rPr>
              <a:t>, die</a:t>
            </a:r>
          </a:p>
          <a:p>
            <a:pPr marL="285750" lvl="0" indent="-285750">
              <a:buFont typeface="Arial" panose="020B0604020202020204" pitchFamily="34" charset="0"/>
              <a:buChar char="•"/>
              <a:defRPr/>
            </a:pPr>
            <a:r>
              <a:rPr lang="de" dirty="0">
                <a:solidFill>
                  <a:prstClr val="black"/>
                </a:solidFill>
                <a:latin typeface="Palatino"/>
                <a:cs typeface="Palatino"/>
              </a:rPr>
              <a:t>Care </a:t>
            </a:r>
            <a:r>
              <a:rPr lang="de" dirty="0" err="1">
                <a:solidFill>
                  <a:prstClr val="black"/>
                </a:solidFill>
                <a:latin typeface="Palatino"/>
                <a:cs typeface="Palatino"/>
              </a:rPr>
              <a:t>Leaver</a:t>
            </a:r>
            <a:r>
              <a:rPr lang="de" dirty="0">
                <a:solidFill>
                  <a:prstClr val="black"/>
                </a:solidFill>
                <a:latin typeface="Palatino"/>
                <a:cs typeface="Palatino"/>
              </a:rPr>
              <a:t> Peer-</a:t>
            </a:r>
            <a:r>
              <a:rPr lang="de" dirty="0" err="1">
                <a:solidFill>
                  <a:prstClr val="black"/>
                </a:solidFill>
                <a:latin typeface="Palatino"/>
                <a:cs typeface="Palatino"/>
              </a:rPr>
              <a:t>to</a:t>
            </a:r>
            <a:r>
              <a:rPr lang="de" dirty="0">
                <a:solidFill>
                  <a:prstClr val="black"/>
                </a:solidFill>
                <a:latin typeface="Palatino"/>
                <a:cs typeface="Palatino"/>
              </a:rPr>
              <a:t>-Peer-Unterstützung, Tools und Netzwerkmöglichkeiten, um ihren Übergang in die Unabhängigkeit zu erleichtern, bietet.</a:t>
            </a:r>
          </a:p>
          <a:p>
            <a:pPr marL="285750" lvl="0" indent="-285750">
              <a:buFont typeface="Arial" panose="020B0604020202020204" pitchFamily="34" charset="0"/>
              <a:buChar char="•"/>
              <a:defRPr/>
            </a:pPr>
            <a:endParaRPr lang="de" dirty="0">
              <a:solidFill>
                <a:prstClr val="black"/>
              </a:solidFill>
              <a:latin typeface="Palatino"/>
              <a:cs typeface="Palatino"/>
            </a:endParaRPr>
          </a:p>
          <a:p>
            <a:pPr marL="285750" lvl="0" indent="-285750">
              <a:buFont typeface="Arial" panose="020B0604020202020204" pitchFamily="34" charset="0"/>
              <a:buChar char="•"/>
              <a:defRPr/>
            </a:pPr>
            <a:r>
              <a:rPr lang="de" dirty="0">
                <a:solidFill>
                  <a:prstClr val="black"/>
                </a:solidFill>
                <a:latin typeface="Palatino"/>
                <a:cs typeface="Palatino"/>
              </a:rPr>
              <a:t>bietet Betreuungsfachleuten und Unternehmen den Raum, um den Care </a:t>
            </a:r>
            <a:r>
              <a:rPr lang="de" dirty="0" err="1">
                <a:solidFill>
                  <a:prstClr val="black"/>
                </a:solidFill>
                <a:latin typeface="Palatino"/>
                <a:cs typeface="Palatino"/>
              </a:rPr>
              <a:t>Leavern</a:t>
            </a:r>
            <a:r>
              <a:rPr lang="de" dirty="0">
                <a:solidFill>
                  <a:prstClr val="black"/>
                </a:solidFill>
                <a:latin typeface="Palatino"/>
                <a:cs typeface="Palatino"/>
              </a:rPr>
              <a:t> Coaching und Mentoring anzubieten.</a:t>
            </a:r>
            <a:endParaRPr lang="en-US" dirty="0">
              <a:solidFill>
                <a:prstClr val="black"/>
              </a:solidFill>
              <a:latin typeface="Palatino"/>
              <a:cs typeface="Palatino"/>
            </a:endParaRPr>
          </a:p>
        </p:txBody>
      </p:sp>
      <p:sp>
        <p:nvSpPr>
          <p:cNvPr id="9" name="TextBox 8"/>
          <p:cNvSpPr txBox="1"/>
          <p:nvPr/>
        </p:nvSpPr>
        <p:spPr>
          <a:xfrm>
            <a:off x="1403120" y="4833785"/>
            <a:ext cx="6400853" cy="646331"/>
          </a:xfrm>
          <a:prstGeom prst="rect">
            <a:avLst/>
          </a:prstGeom>
          <a:noFill/>
          <a:ln>
            <a:noFill/>
          </a:ln>
        </p:spPr>
        <p:txBody>
          <a:bodyPr wrap="square" rtlCol="0">
            <a:spAutoFit/>
          </a:bodyPr>
          <a:lstStyle/>
          <a:p>
            <a:pPr lvl="0">
              <a:defRPr/>
            </a:pPr>
            <a:r>
              <a:rPr lang="de" b="1" i="1" dirty="0">
                <a:solidFill>
                  <a:schemeClr val="bg2"/>
                </a:solidFill>
                <a:latin typeface="Palatino"/>
                <a:cs typeface="Palatino"/>
              </a:rPr>
              <a:t>Ein unterstützendes Netzwerk für Care </a:t>
            </a:r>
            <a:r>
              <a:rPr lang="de" b="1" i="1" dirty="0" err="1">
                <a:solidFill>
                  <a:schemeClr val="bg2"/>
                </a:solidFill>
                <a:latin typeface="Palatino"/>
                <a:cs typeface="Palatino"/>
              </a:rPr>
              <a:t>Leaver</a:t>
            </a:r>
            <a:r>
              <a:rPr lang="de" b="1" i="1" dirty="0">
                <a:solidFill>
                  <a:schemeClr val="bg2"/>
                </a:solidFill>
                <a:latin typeface="Palatino"/>
                <a:cs typeface="Palatino"/>
              </a:rPr>
              <a:t>, um ihren Zugang zu sozialen Rechten zu verbessern.</a:t>
            </a:r>
            <a:endParaRPr lang="en-US" b="1" i="1" dirty="0">
              <a:solidFill>
                <a:schemeClr val="bg2"/>
              </a:solidFill>
              <a:latin typeface="Palatino"/>
              <a:cs typeface="Palatino"/>
            </a:endParaRPr>
          </a:p>
        </p:txBody>
      </p:sp>
      <p:pic>
        <p:nvPicPr>
          <p:cNvPr id="11" name="Picture 10" descr="SCAN0001-5.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H="1" flipV="1">
            <a:off x="4289330" y="2097400"/>
            <a:ext cx="9144000" cy="622608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8" y="91393"/>
            <a:ext cx="2188187" cy="54704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68735"/>
            <a:ext cx="832919" cy="555514"/>
          </a:xfrm>
          <a:prstGeom prst="rect">
            <a:avLst/>
          </a:prstGeom>
          <a:ln>
            <a:solidFill>
              <a:schemeClr val="bg2"/>
            </a:solidFill>
          </a:ln>
        </p:spPr>
      </p:pic>
      <p:sp>
        <p:nvSpPr>
          <p:cNvPr id="18" name="TextBox 17"/>
          <p:cNvSpPr txBox="1"/>
          <p:nvPr/>
        </p:nvSpPr>
        <p:spPr>
          <a:xfrm>
            <a:off x="6519060" y="115659"/>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9790" y="68735"/>
            <a:ext cx="1592741" cy="592362"/>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746" y="91240"/>
            <a:ext cx="1418510" cy="547200"/>
          </a:xfrm>
          <a:prstGeom prst="rect">
            <a:avLst/>
          </a:prstGeom>
        </p:spPr>
      </p:pic>
      <p:pic>
        <p:nvPicPr>
          <p:cNvPr id="3" name="Picture 2">
            <a:extLst>
              <a:ext uri="{FF2B5EF4-FFF2-40B4-BE49-F238E27FC236}">
                <a16:creationId xmlns:a16="http://schemas.microsoft.com/office/drawing/2014/main" id="{18111691-D12B-A044-A8F6-702B0DBC92B0}"/>
              </a:ext>
            </a:extLst>
          </p:cNvPr>
          <p:cNvPicPr>
            <a:picLocks noChangeAspect="1"/>
          </p:cNvPicPr>
          <p:nvPr/>
        </p:nvPicPr>
        <p:blipFill>
          <a:blip r:embed="rId7"/>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3C18B207-AE37-114B-9D34-C0DD5F529954}"/>
              </a:ext>
            </a:extLst>
          </p:cNvPr>
          <p:cNvPicPr>
            <a:picLocks noChangeAspect="1"/>
          </p:cNvPicPr>
          <p:nvPr/>
        </p:nvPicPr>
        <p:blipFill>
          <a:blip r:embed="rId8"/>
          <a:stretch>
            <a:fillRect/>
          </a:stretch>
        </p:blipFill>
        <p:spPr>
          <a:xfrm>
            <a:off x="0" y="0"/>
            <a:ext cx="9144000" cy="6858000"/>
          </a:xfrm>
          <a:prstGeom prst="rect">
            <a:avLst/>
          </a:prstGeom>
        </p:spPr>
      </p:pic>
    </p:spTree>
    <p:extLst>
      <p:ext uri="{BB962C8B-B14F-4D97-AF65-F5344CB8AC3E}">
        <p14:creationId xmlns:p14="http://schemas.microsoft.com/office/powerpoint/2010/main" val="4047265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26871" y="133275"/>
            <a:ext cx="3740645" cy="215444"/>
          </a:xfrm>
          <a:prstGeom prst="rect">
            <a:avLst/>
          </a:prstGeom>
          <a:noFill/>
        </p:spPr>
        <p:txBody>
          <a:bodyPr wrap="square" rtlCol="0">
            <a:spAutoFit/>
          </a:bodyPr>
          <a:lstStyle/>
          <a:p>
            <a:pPr algn="r"/>
            <a:r>
              <a:rPr lang="en-GB" sz="1200" b="1" baseline="30000">
                <a:solidFill>
                  <a:schemeClr val="bg1"/>
                </a:solidFill>
                <a:latin typeface="Palatino"/>
                <a:cs typeface="Palatino"/>
              </a:rPr>
              <a:t>LEAVING CARE AS A CONTINUOUS PROCESS</a:t>
            </a:r>
          </a:p>
        </p:txBody>
      </p:sp>
      <p:sp>
        <p:nvSpPr>
          <p:cNvPr id="7" name="TextBox 6"/>
          <p:cNvSpPr txBox="1"/>
          <p:nvPr/>
        </p:nvSpPr>
        <p:spPr>
          <a:xfrm>
            <a:off x="952022" y="1497232"/>
            <a:ext cx="4587731" cy="461665"/>
          </a:xfrm>
          <a:prstGeom prst="rect">
            <a:avLst/>
          </a:prstGeom>
          <a:noFill/>
        </p:spPr>
        <p:txBody>
          <a:bodyPr wrap="square" rtlCol="0">
            <a:spAutoFit/>
          </a:bodyPr>
          <a:lstStyle/>
          <a:p>
            <a:r>
              <a:rPr lang="en-US" sz="2400" b="1" dirty="0" err="1">
                <a:latin typeface="Palatino"/>
                <a:cs typeface="Palatino"/>
              </a:rPr>
              <a:t>Youthlinks</a:t>
            </a:r>
            <a:r>
              <a:rPr lang="en-US" sz="2400" b="1" dirty="0">
                <a:latin typeface="Palatino"/>
                <a:cs typeface="Palatino"/>
              </a:rPr>
              <a:t> Gruppen</a:t>
            </a:r>
          </a:p>
        </p:txBody>
      </p:sp>
      <p:sp>
        <p:nvSpPr>
          <p:cNvPr id="8" name="TextBox 7"/>
          <p:cNvSpPr txBox="1"/>
          <p:nvPr/>
        </p:nvSpPr>
        <p:spPr>
          <a:xfrm>
            <a:off x="1387548" y="2129896"/>
            <a:ext cx="6044065"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alatino"/>
                <a:cs typeface="Palatino"/>
              </a:rPr>
              <a:t>YEG </a:t>
            </a:r>
            <a:r>
              <a:rPr lang="en-US" dirty="0" err="1">
                <a:latin typeface="Palatino"/>
                <a:cs typeface="Palatino"/>
              </a:rPr>
              <a:t>Österreich</a:t>
            </a:r>
            <a:endParaRPr lang="en-US" dirty="0">
              <a:latin typeface="Palatino"/>
              <a:cs typeface="Palatino"/>
            </a:endParaRPr>
          </a:p>
          <a:p>
            <a:pPr marL="285750" indent="-285750">
              <a:buFont typeface="Arial" panose="020B0604020202020204" pitchFamily="34" charset="0"/>
              <a:buChar char="•"/>
            </a:pPr>
            <a:r>
              <a:rPr lang="en-US" dirty="0">
                <a:latin typeface="Palatino"/>
                <a:cs typeface="Palatino"/>
              </a:rPr>
              <a:t>Leben in </a:t>
            </a:r>
            <a:r>
              <a:rPr lang="en-US" dirty="0" err="1">
                <a:latin typeface="Palatino"/>
                <a:cs typeface="Palatino"/>
              </a:rPr>
              <a:t>Österreich</a:t>
            </a:r>
            <a:endParaRPr lang="en-US" dirty="0">
              <a:latin typeface="Palatino"/>
              <a:cs typeface="Palatino"/>
            </a:endParaRPr>
          </a:p>
          <a:p>
            <a:pPr marL="285750" indent="-285750">
              <a:buFont typeface="Arial" panose="020B0604020202020204" pitchFamily="34" charset="0"/>
              <a:buChar char="•"/>
            </a:pPr>
            <a:r>
              <a:rPr lang="en-US" dirty="0" err="1">
                <a:latin typeface="Palatino"/>
                <a:cs typeface="Palatino"/>
              </a:rPr>
              <a:t>Finanzielle</a:t>
            </a:r>
            <a:r>
              <a:rPr lang="en-US" dirty="0">
                <a:latin typeface="Palatino"/>
                <a:cs typeface="Palatino"/>
              </a:rPr>
              <a:t> </a:t>
            </a:r>
            <a:r>
              <a:rPr lang="en-US" dirty="0" err="1">
                <a:latin typeface="Palatino"/>
                <a:cs typeface="Palatino"/>
              </a:rPr>
              <a:t>Angelegenheiten</a:t>
            </a:r>
            <a:r>
              <a:rPr lang="en-US" dirty="0">
                <a:latin typeface="Palatino"/>
                <a:cs typeface="Palatino"/>
              </a:rPr>
              <a:t> in </a:t>
            </a:r>
            <a:r>
              <a:rPr lang="en-US" dirty="0" err="1">
                <a:latin typeface="Palatino"/>
                <a:cs typeface="Palatino"/>
              </a:rPr>
              <a:t>Österreich</a:t>
            </a:r>
            <a:endParaRPr lang="en-US" dirty="0">
              <a:latin typeface="Palatino"/>
              <a:cs typeface="Palatino"/>
            </a:endParaRPr>
          </a:p>
          <a:p>
            <a:pPr marL="285750" indent="-285750">
              <a:buFont typeface="Arial" panose="020B0604020202020204" pitchFamily="34" charset="0"/>
              <a:buChar char="•"/>
            </a:pPr>
            <a:r>
              <a:rPr lang="en-US" dirty="0" err="1">
                <a:latin typeface="Palatino"/>
                <a:cs typeface="Palatino"/>
              </a:rPr>
              <a:t>Studium</a:t>
            </a:r>
            <a:r>
              <a:rPr lang="en-US" dirty="0">
                <a:latin typeface="Palatino"/>
                <a:cs typeface="Palatino"/>
              </a:rPr>
              <a:t> und </a:t>
            </a:r>
            <a:r>
              <a:rPr lang="en-US" dirty="0" err="1">
                <a:latin typeface="Palatino"/>
                <a:cs typeface="Palatino"/>
              </a:rPr>
              <a:t>Ausbildung</a:t>
            </a:r>
            <a:r>
              <a:rPr lang="en-US" dirty="0">
                <a:latin typeface="Palatino"/>
                <a:cs typeface="Palatino"/>
              </a:rPr>
              <a:t> in </a:t>
            </a:r>
            <a:r>
              <a:rPr lang="en-US" dirty="0" err="1">
                <a:latin typeface="Palatino"/>
                <a:cs typeface="Palatino"/>
              </a:rPr>
              <a:t>Österreich</a:t>
            </a:r>
            <a:endParaRPr lang="en-US" dirty="0">
              <a:latin typeface="Palatino"/>
              <a:cs typeface="Palatino"/>
            </a:endParaRPr>
          </a:p>
          <a:p>
            <a:pPr marL="285750" indent="-285750">
              <a:buFont typeface="Arial" panose="020B0604020202020204" pitchFamily="34" charset="0"/>
              <a:buChar char="•"/>
            </a:pPr>
            <a:r>
              <a:rPr lang="en-US" dirty="0" err="1">
                <a:latin typeface="Palatino"/>
                <a:cs typeface="Palatino"/>
              </a:rPr>
              <a:t>Arbeiten</a:t>
            </a:r>
            <a:r>
              <a:rPr lang="en-US" dirty="0">
                <a:latin typeface="Palatino"/>
                <a:cs typeface="Palatino"/>
              </a:rPr>
              <a:t> und Jobs </a:t>
            </a:r>
            <a:r>
              <a:rPr lang="en-US" dirty="0" err="1">
                <a:latin typeface="Palatino"/>
                <a:cs typeface="Palatino"/>
              </a:rPr>
              <a:t>finden</a:t>
            </a:r>
            <a:r>
              <a:rPr lang="en-US" dirty="0">
                <a:latin typeface="Palatino"/>
                <a:cs typeface="Palatino"/>
              </a:rPr>
              <a:t> in </a:t>
            </a:r>
            <a:r>
              <a:rPr lang="en-US" dirty="0" err="1">
                <a:latin typeface="Palatino"/>
                <a:cs typeface="Palatino"/>
              </a:rPr>
              <a:t>Österreich</a:t>
            </a:r>
            <a:endParaRPr lang="en-US" dirty="0">
              <a:latin typeface="Palatino"/>
              <a:cs typeface="Palatino"/>
            </a:endParaRPr>
          </a:p>
          <a:p>
            <a:pPr marL="285750" indent="-285750">
              <a:buFont typeface="Arial" panose="020B0604020202020204" pitchFamily="34" charset="0"/>
              <a:buChar char="•"/>
            </a:pPr>
            <a:r>
              <a:rPr lang="en-US" dirty="0">
                <a:latin typeface="Palatino"/>
                <a:cs typeface="Palatino"/>
              </a:rPr>
              <a:t>Gesundheit und </a:t>
            </a:r>
            <a:r>
              <a:rPr lang="en-US" dirty="0" err="1">
                <a:latin typeface="Palatino"/>
                <a:cs typeface="Palatino"/>
              </a:rPr>
              <a:t>Familie</a:t>
            </a:r>
            <a:r>
              <a:rPr lang="en-US" dirty="0">
                <a:latin typeface="Palatino"/>
                <a:cs typeface="Palatino"/>
              </a:rPr>
              <a:t> </a:t>
            </a:r>
            <a:r>
              <a:rPr lang="en-US" dirty="0" err="1">
                <a:latin typeface="Palatino"/>
                <a:cs typeface="Palatino"/>
              </a:rPr>
              <a:t>Österreich</a:t>
            </a:r>
            <a:endParaRPr lang="en-US" dirty="0">
              <a:latin typeface="Palatino"/>
              <a:cs typeface="Palatino"/>
            </a:endParaRPr>
          </a:p>
          <a:p>
            <a:pPr marL="285750" indent="-285750">
              <a:buFont typeface="Arial" panose="020B0604020202020204" pitchFamily="34" charset="0"/>
              <a:buChar char="•"/>
            </a:pPr>
            <a:r>
              <a:rPr lang="en-US" dirty="0" err="1">
                <a:latin typeface="Palatino"/>
                <a:cs typeface="Palatino"/>
              </a:rPr>
              <a:t>Versicherungen</a:t>
            </a:r>
            <a:r>
              <a:rPr lang="en-US" dirty="0">
                <a:latin typeface="Palatino"/>
                <a:cs typeface="Palatino"/>
              </a:rPr>
              <a:t> in </a:t>
            </a:r>
            <a:r>
              <a:rPr lang="en-US" dirty="0" err="1">
                <a:latin typeface="Palatino"/>
                <a:cs typeface="Palatino"/>
              </a:rPr>
              <a:t>Österreich</a:t>
            </a:r>
            <a:endParaRPr lang="en-US" dirty="0">
              <a:latin typeface="Palatino"/>
              <a:cs typeface="Palatino"/>
            </a:endParaRPr>
          </a:p>
          <a:p>
            <a:pPr marL="285750" indent="-285750">
              <a:buFont typeface="Arial" panose="020B0604020202020204" pitchFamily="34" charset="0"/>
              <a:buChar char="•"/>
            </a:pPr>
            <a:r>
              <a:rPr lang="en-US" dirty="0" err="1">
                <a:latin typeface="Palatino"/>
                <a:cs typeface="Palatino"/>
              </a:rPr>
              <a:t>Mobilität</a:t>
            </a:r>
            <a:r>
              <a:rPr lang="en-US" dirty="0">
                <a:latin typeface="Palatino"/>
                <a:cs typeface="Palatino"/>
              </a:rPr>
              <a:t> – Moped, Auto, </a:t>
            </a:r>
            <a:r>
              <a:rPr lang="en-US" dirty="0" err="1">
                <a:latin typeface="Palatino"/>
                <a:cs typeface="Palatino"/>
              </a:rPr>
              <a:t>Fahrrad</a:t>
            </a:r>
            <a:r>
              <a:rPr lang="en-US" dirty="0">
                <a:latin typeface="Palatino"/>
                <a:cs typeface="Palatino"/>
              </a:rPr>
              <a:t> und co. in Ö.</a:t>
            </a:r>
          </a:p>
          <a:p>
            <a:pPr marL="285750" indent="-285750">
              <a:buFont typeface="Arial" panose="020B0604020202020204" pitchFamily="34" charset="0"/>
              <a:buChar char="•"/>
            </a:pPr>
            <a:r>
              <a:rPr lang="en-US" dirty="0" err="1">
                <a:latin typeface="Palatino"/>
                <a:cs typeface="Palatino"/>
              </a:rPr>
              <a:t>Wohnen</a:t>
            </a:r>
            <a:r>
              <a:rPr lang="en-US" dirty="0">
                <a:latin typeface="Palatino"/>
                <a:cs typeface="Palatino"/>
              </a:rPr>
              <a:t> in </a:t>
            </a:r>
            <a:r>
              <a:rPr lang="en-US" dirty="0" err="1">
                <a:latin typeface="Palatino"/>
                <a:cs typeface="Palatino"/>
              </a:rPr>
              <a:t>Österreich</a:t>
            </a:r>
            <a:endParaRPr lang="en-US" dirty="0">
              <a:latin typeface="Palatino"/>
              <a:cs typeface="Palatino"/>
            </a:endParaRPr>
          </a:p>
          <a:p>
            <a:pPr marL="285750" indent="-285750">
              <a:buFont typeface="Arial" panose="020B0604020202020204" pitchFamily="34" charset="0"/>
              <a:buChar char="•"/>
            </a:pPr>
            <a:r>
              <a:rPr lang="en-US" dirty="0">
                <a:latin typeface="Palatino"/>
                <a:cs typeface="Palatino"/>
              </a:rPr>
              <a:t>Reisen und </a:t>
            </a:r>
            <a:r>
              <a:rPr lang="en-US" dirty="0" err="1">
                <a:latin typeface="Palatino"/>
                <a:cs typeface="Palatino"/>
              </a:rPr>
              <a:t>Ausland</a:t>
            </a:r>
            <a:endParaRPr lang="en-US" dirty="0">
              <a:latin typeface="Palatino"/>
              <a:cs typeface="Palatino"/>
            </a:endParaRPr>
          </a:p>
        </p:txBody>
      </p:sp>
      <p:pic>
        <p:nvPicPr>
          <p:cNvPr id="12" name="Picture 11" descr="SCAN0001-5.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4668276" y="1592235"/>
            <a:ext cx="9144000" cy="6226080"/>
          </a:xfrm>
          <a:prstGeom prst="rect">
            <a:avLst/>
          </a:prstGeom>
        </p:spPr>
      </p:pic>
      <p:sp>
        <p:nvSpPr>
          <p:cNvPr id="11" name="Rectangle 10"/>
          <p:cNvSpPr/>
          <p:nvPr/>
        </p:nvSpPr>
        <p:spPr>
          <a:xfrm>
            <a:off x="0" y="-156693"/>
            <a:ext cx="9144000" cy="721089"/>
          </a:xfrm>
          <a:prstGeom prst="rect">
            <a:avLst/>
          </a:prstGeom>
          <a:solidFill>
            <a:srgbClr val="009EE0">
              <a:lumMod val="7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6" y="-61284"/>
            <a:ext cx="2188187" cy="547047"/>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65518"/>
            <a:ext cx="832919" cy="555514"/>
          </a:xfrm>
          <a:prstGeom prst="rect">
            <a:avLst/>
          </a:prstGeom>
          <a:ln>
            <a:solidFill>
              <a:schemeClr val="bg2"/>
            </a:solidFill>
          </a:ln>
        </p:spPr>
      </p:pic>
      <p:sp>
        <p:nvSpPr>
          <p:cNvPr id="20" name="TextBox 19"/>
          <p:cNvSpPr txBox="1"/>
          <p:nvPr/>
        </p:nvSpPr>
        <p:spPr>
          <a:xfrm>
            <a:off x="6510911" y="-1859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811" y="-66673"/>
            <a:ext cx="1418509" cy="54720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947" y="-72100"/>
            <a:ext cx="1529030" cy="568667"/>
          </a:xfrm>
          <a:prstGeom prst="rect">
            <a:avLst/>
          </a:prstGeom>
        </p:spPr>
      </p:pic>
    </p:spTree>
    <p:extLst>
      <p:ext uri="{BB962C8B-B14F-4D97-AF65-F5344CB8AC3E}">
        <p14:creationId xmlns:p14="http://schemas.microsoft.com/office/powerpoint/2010/main" val="2760018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18913"/>
            <a:ext cx="9144000" cy="40100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244509" y="4154596"/>
            <a:ext cx="458773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Palatino"/>
                <a:cs typeface="Palatino"/>
              </a:rPr>
              <a:t>AWARENESS RAISING AND ADVOCACY</a:t>
            </a:r>
            <a:endParaRPr kumimoji="0" lang="en-US" sz="2400" b="1" i="0" u="none" strike="noStrike" kern="1200" cap="none" spc="0" normalizeH="0" baseline="0" noProof="0" dirty="0">
              <a:ln>
                <a:noFill/>
              </a:ln>
              <a:solidFill>
                <a:prstClr val="white"/>
              </a:solidFill>
              <a:effectLst/>
              <a:uLnTx/>
              <a:uFillTx/>
              <a:latin typeface="Palatino"/>
              <a:ea typeface="+mn-ea"/>
              <a:cs typeface="Palatino"/>
            </a:endParaRPr>
          </a:p>
        </p:txBody>
      </p:sp>
      <p:pic>
        <p:nvPicPr>
          <p:cNvPr id="9" name="Picture 8" descr="SCAN0003-2.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56406" y="35274"/>
            <a:ext cx="8455981"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6" y="75194"/>
            <a:ext cx="2188187" cy="54704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70960"/>
            <a:ext cx="832919" cy="555514"/>
          </a:xfrm>
          <a:prstGeom prst="rect">
            <a:avLst/>
          </a:prstGeom>
          <a:ln>
            <a:solidFill>
              <a:schemeClr val="bg2"/>
            </a:solidFill>
          </a:ln>
        </p:spPr>
      </p:pic>
      <p:sp>
        <p:nvSpPr>
          <p:cNvPr id="14" name="TextBox 13"/>
          <p:cNvSpPr txBox="1"/>
          <p:nvPr/>
        </p:nvSpPr>
        <p:spPr>
          <a:xfrm>
            <a:off x="6510911" y="11788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6700" y="53163"/>
            <a:ext cx="1592741" cy="59236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26" y="721280"/>
            <a:ext cx="1418510" cy="547200"/>
          </a:xfrm>
          <a:prstGeom prst="rect">
            <a:avLst/>
          </a:prstGeom>
        </p:spPr>
      </p:pic>
    </p:spTree>
    <p:extLst>
      <p:ext uri="{BB962C8B-B14F-4D97-AF65-F5344CB8AC3E}">
        <p14:creationId xmlns:p14="http://schemas.microsoft.com/office/powerpoint/2010/main" val="349589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778"/>
            <a:ext cx="9144000" cy="721089"/>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952022" y="1447688"/>
            <a:ext cx="5715478" cy="461665"/>
          </a:xfrm>
          <a:prstGeom prst="rect">
            <a:avLst/>
          </a:prstGeom>
          <a:noFill/>
        </p:spPr>
        <p:txBody>
          <a:bodyPr wrap="square" rtlCol="0">
            <a:spAutoFit/>
          </a:bodyPr>
          <a:lstStyle/>
          <a:p>
            <a:pPr lvl="0">
              <a:defRPr/>
            </a:pPr>
            <a:r>
              <a:rPr lang="en-US" sz="2400" b="1" dirty="0">
                <a:solidFill>
                  <a:prstClr val="black"/>
                </a:solidFill>
                <a:latin typeface="Palatino"/>
                <a:cs typeface="Palatino"/>
              </a:rPr>
              <a:t>Die </a:t>
            </a:r>
            <a:r>
              <a:rPr lang="en-US" sz="2400" b="1" dirty="0" err="1">
                <a:solidFill>
                  <a:prstClr val="black"/>
                </a:solidFill>
                <a:latin typeface="Palatino"/>
                <a:cs typeface="Palatino"/>
              </a:rPr>
              <a:t>wichtigsten</a:t>
            </a:r>
            <a:r>
              <a:rPr lang="en-US" sz="2400" b="1" dirty="0">
                <a:solidFill>
                  <a:prstClr val="black"/>
                </a:solidFill>
                <a:latin typeface="Palatino"/>
                <a:cs typeface="Palatino"/>
              </a:rPr>
              <a:t> </a:t>
            </a:r>
            <a:r>
              <a:rPr lang="en-US" sz="2400" b="1" dirty="0" err="1">
                <a:solidFill>
                  <a:prstClr val="black"/>
                </a:solidFill>
                <a:latin typeface="Palatino"/>
                <a:cs typeface="Palatino"/>
              </a:rPr>
              <a:t>Aktivitäten</a:t>
            </a:r>
            <a:r>
              <a:rPr lang="en-US" sz="2400" b="1" dirty="0">
                <a:solidFill>
                  <a:prstClr val="black"/>
                </a:solidFill>
                <a:latin typeface="Palatino"/>
                <a:cs typeface="Palatino"/>
              </a:rPr>
              <a:t> / </a:t>
            </a:r>
            <a:r>
              <a:rPr lang="en-US" sz="2400" b="1" dirty="0" err="1">
                <a:solidFill>
                  <a:prstClr val="black"/>
                </a:solidFill>
                <a:latin typeface="Palatino"/>
                <a:cs typeface="Palatino"/>
              </a:rPr>
              <a:t>Resultate</a:t>
            </a:r>
            <a:endParaRPr kumimoji="0" lang="en-US" sz="2400" b="1" i="0" u="none" strike="noStrike" kern="1200" cap="none" spc="0" normalizeH="0" baseline="0" noProof="0" dirty="0">
              <a:ln>
                <a:noFill/>
              </a:ln>
              <a:solidFill>
                <a:prstClr val="black"/>
              </a:solidFill>
              <a:effectLst/>
              <a:uLnTx/>
              <a:uFillTx/>
              <a:latin typeface="Palatino"/>
              <a:ea typeface="+mn-ea"/>
              <a:cs typeface="Palatino"/>
            </a:endParaRPr>
          </a:p>
        </p:txBody>
      </p:sp>
      <p:pic>
        <p:nvPicPr>
          <p:cNvPr id="10" name="Picture 9" descr="SCAN0001-5_2.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094711" y="2270989"/>
            <a:ext cx="9144000" cy="622608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8" y="91393"/>
            <a:ext cx="2188187" cy="54704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68735"/>
            <a:ext cx="832919" cy="555514"/>
          </a:xfrm>
          <a:prstGeom prst="rect">
            <a:avLst/>
          </a:prstGeom>
          <a:ln>
            <a:solidFill>
              <a:schemeClr val="bg2"/>
            </a:solidFill>
          </a:ln>
        </p:spPr>
      </p:pic>
      <p:sp>
        <p:nvSpPr>
          <p:cNvPr id="17" name="TextBox 16"/>
          <p:cNvSpPr txBox="1"/>
          <p:nvPr/>
        </p:nvSpPr>
        <p:spPr>
          <a:xfrm>
            <a:off x="6519060" y="115659"/>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9790" y="68735"/>
            <a:ext cx="1592741" cy="592362"/>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746" y="91240"/>
            <a:ext cx="1418510" cy="547200"/>
          </a:xfrm>
          <a:prstGeom prst="rect">
            <a:avLst/>
          </a:prstGeom>
        </p:spPr>
      </p:pic>
      <p:sp>
        <p:nvSpPr>
          <p:cNvPr id="2" name="TextBox 1"/>
          <p:cNvSpPr txBox="1"/>
          <p:nvPr/>
        </p:nvSpPr>
        <p:spPr>
          <a:xfrm>
            <a:off x="952022" y="2132268"/>
            <a:ext cx="8270037" cy="4247317"/>
          </a:xfrm>
          <a:prstGeom prst="rect">
            <a:avLst/>
          </a:prstGeom>
          <a:noFill/>
        </p:spPr>
        <p:txBody>
          <a:bodyPr wrap="square" rtlCol="0">
            <a:spAutoFit/>
          </a:bodyPr>
          <a:lstStyle/>
          <a:p>
            <a:pPr marL="285750" indent="-285750">
              <a:buFont typeface="Arial" panose="020B0604020202020204" pitchFamily="34" charset="0"/>
              <a:buChar char="•"/>
            </a:pPr>
            <a:r>
              <a:rPr lang="de-DE" b="1" dirty="0"/>
              <a:t>Entwicklung von Empfehlungen für die nationale Politik </a:t>
            </a:r>
          </a:p>
          <a:p>
            <a:r>
              <a:rPr lang="de-DE" dirty="0"/>
              <a:t>9 Care </a:t>
            </a:r>
            <a:r>
              <a:rPr lang="de-DE" dirty="0" err="1"/>
              <a:t>Leaver</a:t>
            </a:r>
            <a:r>
              <a:rPr lang="de-DE" dirty="0"/>
              <a:t> Forderungen YEG / 5 Forderung an die Gesetzgebung NSG</a:t>
            </a:r>
          </a:p>
          <a:p>
            <a:endParaRPr lang="de-DE" dirty="0"/>
          </a:p>
          <a:p>
            <a:pPr marL="285750" indent="-285750">
              <a:buFont typeface="Arial" panose="020B0604020202020204" pitchFamily="34" charset="0"/>
              <a:buChar char="•"/>
            </a:pPr>
            <a:r>
              <a:rPr lang="de-DE" b="1" dirty="0"/>
              <a:t>Call </a:t>
            </a:r>
            <a:r>
              <a:rPr lang="de-DE" b="1" dirty="0" err="1"/>
              <a:t>to</a:t>
            </a:r>
            <a:r>
              <a:rPr lang="de-DE" b="1" dirty="0"/>
              <a:t> Action - </a:t>
            </a:r>
            <a:r>
              <a:rPr lang="en-US" b="1" dirty="0"/>
              <a:t>Leave No Care Leaver Behind!</a:t>
            </a:r>
            <a:br>
              <a:rPr lang="en-US" b="1" dirty="0"/>
            </a:br>
            <a:r>
              <a:rPr lang="en-US" sz="900" b="1" dirty="0"/>
              <a:t> </a:t>
            </a:r>
            <a:endParaRPr lang="de-DE" b="1" dirty="0"/>
          </a:p>
          <a:p>
            <a:pPr marL="742950" lvl="1" indent="-285750">
              <a:buFont typeface="Arial" panose="020B0604020202020204" pitchFamily="34" charset="0"/>
              <a:buChar char="•"/>
            </a:pPr>
            <a:r>
              <a:rPr lang="de-DE" b="1" dirty="0"/>
              <a:t>Action 1</a:t>
            </a:r>
            <a:r>
              <a:rPr lang="de-DE" dirty="0"/>
              <a:t>: Verwirklichung der Rechte von Care </a:t>
            </a:r>
            <a:r>
              <a:rPr lang="de-DE" dirty="0" err="1"/>
              <a:t>Leavern</a:t>
            </a:r>
            <a:r>
              <a:rPr lang="de-DE" dirty="0"/>
              <a:t> im Gesetz – </a:t>
            </a:r>
            <a:br>
              <a:rPr lang="de-DE" dirty="0"/>
            </a:br>
            <a:r>
              <a:rPr lang="de-DE" dirty="0"/>
              <a:t>auf EU, nationaler, regionaler und lokaler Ebene</a:t>
            </a:r>
          </a:p>
          <a:p>
            <a:pPr marL="742950" lvl="1" indent="-285750">
              <a:buFont typeface="Arial" panose="020B0604020202020204" pitchFamily="34" charset="0"/>
              <a:buChar char="•"/>
            </a:pPr>
            <a:r>
              <a:rPr lang="de-DE" b="1" dirty="0"/>
              <a:t>Action 2:</a:t>
            </a:r>
            <a:r>
              <a:rPr lang="de-DE" dirty="0"/>
              <a:t> Verwirklichung der Rechte von Care </a:t>
            </a:r>
            <a:r>
              <a:rPr lang="de-DE" dirty="0" err="1"/>
              <a:t>Leavern</a:t>
            </a:r>
            <a:r>
              <a:rPr lang="de-DE" dirty="0"/>
              <a:t> in der Praxis</a:t>
            </a:r>
          </a:p>
          <a:p>
            <a:pPr marL="742950" lvl="1" indent="-285750">
              <a:buFont typeface="Arial" panose="020B0604020202020204" pitchFamily="34" charset="0"/>
              <a:buChar char="•"/>
            </a:pPr>
            <a:r>
              <a:rPr lang="de-DE" b="1" dirty="0"/>
              <a:t>Action 3:</a:t>
            </a:r>
            <a:r>
              <a:rPr lang="de-DE" dirty="0"/>
              <a:t> Zuweisung angemessener Mittel für die Verwirklichung </a:t>
            </a:r>
            <a:br>
              <a:rPr lang="de-DE" dirty="0"/>
            </a:br>
            <a:r>
              <a:rPr lang="de-DE" dirty="0"/>
              <a:t>der Rechte von Care </a:t>
            </a:r>
            <a:r>
              <a:rPr lang="de-DE" dirty="0" err="1"/>
              <a:t>Leavern</a:t>
            </a:r>
            <a:r>
              <a:rPr lang="de-DE" dirty="0"/>
              <a:t> (in der Gesetzgebung und in der </a:t>
            </a:r>
            <a:br>
              <a:rPr lang="de-DE" dirty="0"/>
            </a:br>
            <a:r>
              <a:rPr lang="de-DE" dirty="0"/>
              <a:t>Praxis - auf EU-Ebene, nationaler, regionaler und lokaler Ebene)</a:t>
            </a:r>
          </a:p>
          <a:p>
            <a:endParaRPr lang="de-DE" dirty="0"/>
          </a:p>
          <a:p>
            <a:pPr marL="285750" indent="-285750">
              <a:buFont typeface="Arial" panose="020B0604020202020204" pitchFamily="34" charset="0"/>
              <a:buChar char="•"/>
            </a:pPr>
            <a:r>
              <a:rPr lang="en-US" b="1" dirty="0" err="1"/>
              <a:t>Entwicklung</a:t>
            </a:r>
            <a:r>
              <a:rPr lang="en-US" b="1" dirty="0"/>
              <a:t> von “Sustainability Roadmaps”</a:t>
            </a:r>
          </a:p>
          <a:p>
            <a:pPr>
              <a:spcAft>
                <a:spcPts val="1800"/>
              </a:spcAft>
            </a:pPr>
            <a:r>
              <a:rPr lang="en-US" i="1" dirty="0"/>
              <a:t> </a:t>
            </a:r>
            <a:r>
              <a:rPr lang="de-DE" i="1" dirty="0"/>
              <a:t>Ermittlung der erforderlichen Schritte, um die </a:t>
            </a:r>
            <a:r>
              <a:rPr lang="de-DE" b="1" i="1" dirty="0"/>
              <a:t>Ausbildung</a:t>
            </a:r>
            <a:r>
              <a:rPr lang="de-DE" i="1" dirty="0"/>
              <a:t> von Fachleuten 		         und die Sensibilisierung für die </a:t>
            </a:r>
            <a:r>
              <a:rPr lang="de-DE" b="1" i="1" dirty="0"/>
              <a:t>Rechte</a:t>
            </a:r>
            <a:r>
              <a:rPr lang="de-DE" i="1" dirty="0"/>
              <a:t> von Care </a:t>
            </a:r>
            <a:r>
              <a:rPr lang="de-DE" i="1" dirty="0" err="1"/>
              <a:t>Leavern</a:t>
            </a:r>
            <a:r>
              <a:rPr lang="de-DE" i="1" dirty="0"/>
              <a:t> zu gewährleisten</a:t>
            </a:r>
            <a:endParaRPr lang="en-US" i="1" dirty="0"/>
          </a:p>
        </p:txBody>
      </p:sp>
    </p:spTree>
    <p:extLst>
      <p:ext uri="{BB962C8B-B14F-4D97-AF65-F5344CB8AC3E}">
        <p14:creationId xmlns:p14="http://schemas.microsoft.com/office/powerpoint/2010/main" val="2076038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778"/>
            <a:ext cx="9144000" cy="721089"/>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952022" y="1447688"/>
            <a:ext cx="5744053" cy="461665"/>
          </a:xfrm>
          <a:prstGeom prst="rect">
            <a:avLst/>
          </a:prstGeom>
          <a:noFill/>
        </p:spPr>
        <p:txBody>
          <a:bodyPr wrap="square" rtlCol="0">
            <a:spAutoFit/>
          </a:bodyPr>
          <a:lstStyle/>
          <a:p>
            <a:pPr lvl="0">
              <a:defRPr/>
            </a:pPr>
            <a:r>
              <a:rPr lang="en-US" sz="2400" b="1" dirty="0">
                <a:solidFill>
                  <a:prstClr val="black"/>
                </a:solidFill>
                <a:latin typeface="Palatino"/>
                <a:cs typeface="Palatino"/>
              </a:rPr>
              <a:t>Die </a:t>
            </a:r>
            <a:r>
              <a:rPr lang="en-US" sz="2400" b="1" dirty="0" err="1">
                <a:solidFill>
                  <a:prstClr val="black"/>
                </a:solidFill>
                <a:latin typeface="Palatino"/>
                <a:cs typeface="Palatino"/>
              </a:rPr>
              <a:t>wichtigsten</a:t>
            </a:r>
            <a:r>
              <a:rPr lang="en-US" sz="2400" b="1" dirty="0">
                <a:solidFill>
                  <a:prstClr val="black"/>
                </a:solidFill>
                <a:latin typeface="Palatino"/>
                <a:cs typeface="Palatino"/>
              </a:rPr>
              <a:t> </a:t>
            </a:r>
            <a:r>
              <a:rPr lang="en-US" sz="2400" b="1" dirty="0" err="1">
                <a:solidFill>
                  <a:prstClr val="black"/>
                </a:solidFill>
                <a:latin typeface="Palatino"/>
                <a:cs typeface="Palatino"/>
              </a:rPr>
              <a:t>Aktivitäten</a:t>
            </a:r>
            <a:r>
              <a:rPr lang="en-US" sz="2400" b="1" dirty="0">
                <a:solidFill>
                  <a:prstClr val="black"/>
                </a:solidFill>
                <a:latin typeface="Palatino"/>
                <a:cs typeface="Palatino"/>
              </a:rPr>
              <a:t> / </a:t>
            </a:r>
            <a:r>
              <a:rPr lang="en-US" sz="2400" b="1" dirty="0" err="1">
                <a:solidFill>
                  <a:prstClr val="black"/>
                </a:solidFill>
                <a:latin typeface="Palatino"/>
                <a:cs typeface="Palatino"/>
              </a:rPr>
              <a:t>Resultate</a:t>
            </a:r>
            <a:endParaRPr lang="en-US" sz="2400" b="1" dirty="0">
              <a:solidFill>
                <a:prstClr val="black"/>
              </a:solidFill>
              <a:latin typeface="Palatino"/>
              <a:cs typeface="Palatino"/>
            </a:endParaRPr>
          </a:p>
        </p:txBody>
      </p:sp>
      <p:pic>
        <p:nvPicPr>
          <p:cNvPr id="10" name="Picture 9" descr="SCAN0001-5_2.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094711" y="2270989"/>
            <a:ext cx="9144000" cy="622608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8" y="91393"/>
            <a:ext cx="2188187" cy="54704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68735"/>
            <a:ext cx="832919" cy="555514"/>
          </a:xfrm>
          <a:prstGeom prst="rect">
            <a:avLst/>
          </a:prstGeom>
          <a:ln>
            <a:solidFill>
              <a:schemeClr val="bg2"/>
            </a:solidFill>
          </a:ln>
        </p:spPr>
      </p:pic>
      <p:sp>
        <p:nvSpPr>
          <p:cNvPr id="17" name="TextBox 16"/>
          <p:cNvSpPr txBox="1"/>
          <p:nvPr/>
        </p:nvSpPr>
        <p:spPr>
          <a:xfrm>
            <a:off x="6519060" y="115659"/>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9790" y="68735"/>
            <a:ext cx="1592741" cy="592362"/>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746" y="91240"/>
            <a:ext cx="1418510" cy="547200"/>
          </a:xfrm>
          <a:prstGeom prst="rect">
            <a:avLst/>
          </a:prstGeom>
        </p:spPr>
      </p:pic>
      <p:sp>
        <p:nvSpPr>
          <p:cNvPr id="2" name="TextBox 1"/>
          <p:cNvSpPr txBox="1"/>
          <p:nvPr/>
        </p:nvSpPr>
        <p:spPr>
          <a:xfrm>
            <a:off x="952022" y="2132268"/>
            <a:ext cx="8270037" cy="3600986"/>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DE" b="1" dirty="0"/>
              <a:t>Persönliche Treffen mit öffentlichen Behörden – Länderdialoge</a:t>
            </a:r>
          </a:p>
          <a:p>
            <a:pPr marL="285750" indent="-285750">
              <a:spcAft>
                <a:spcPts val="1800"/>
              </a:spcAft>
              <a:buFont typeface="Arial" panose="020B0604020202020204" pitchFamily="34" charset="0"/>
              <a:buChar char="•"/>
            </a:pPr>
            <a:r>
              <a:rPr lang="en-US" b="1" dirty="0" err="1"/>
              <a:t>Europäische</a:t>
            </a:r>
            <a:r>
              <a:rPr lang="en-US" b="1" dirty="0"/>
              <a:t> Care Leaver </a:t>
            </a:r>
            <a:r>
              <a:rPr lang="en-US" b="1" dirty="0" err="1"/>
              <a:t>Konferenz</a:t>
            </a:r>
            <a:r>
              <a:rPr lang="en-US" b="1" dirty="0"/>
              <a:t> in </a:t>
            </a:r>
            <a:r>
              <a:rPr lang="en-US" b="1" dirty="0" err="1"/>
              <a:t>Bukarest</a:t>
            </a:r>
            <a:r>
              <a:rPr lang="en-US" b="1" dirty="0"/>
              <a:t> 12.-13. </a:t>
            </a:r>
            <a:r>
              <a:rPr lang="en-US" b="1" dirty="0" err="1"/>
              <a:t>Juni</a:t>
            </a:r>
            <a:r>
              <a:rPr lang="en-US" b="1" dirty="0"/>
              <a:t> 2019</a:t>
            </a:r>
          </a:p>
          <a:p>
            <a:pPr marL="285750" indent="-285750">
              <a:buFont typeface="Arial" panose="020B0604020202020204" pitchFamily="34" charset="0"/>
              <a:buChar char="•"/>
            </a:pPr>
            <a:r>
              <a:rPr lang="de-DE" b="1" dirty="0"/>
              <a:t>Nationale Abschlusskonferenzen </a:t>
            </a:r>
            <a:r>
              <a:rPr lang="de-DE" dirty="0"/>
              <a:t>zur Präsentation von Projektergebnissen</a:t>
            </a:r>
            <a:br>
              <a:rPr lang="de-DE" dirty="0"/>
            </a:br>
            <a:r>
              <a:rPr lang="de-DE" dirty="0"/>
              <a:t>und Förderung des Dialogs zwischen Care </a:t>
            </a:r>
            <a:r>
              <a:rPr lang="de-DE" dirty="0" err="1"/>
              <a:t>Leavern</a:t>
            </a:r>
            <a:r>
              <a:rPr lang="de-DE" dirty="0"/>
              <a:t> und politischen </a:t>
            </a:r>
            <a:r>
              <a:rPr lang="de-DE" dirty="0" err="1"/>
              <a:t>EntscheidungsträgerInnen</a:t>
            </a:r>
            <a:br>
              <a:rPr lang="de-DE" b="1" dirty="0"/>
            </a:br>
            <a:r>
              <a:rPr lang="de-DE" b="1" dirty="0"/>
              <a:t>- BE THE CHANGE / CARE DAY 2020</a:t>
            </a:r>
            <a:br>
              <a:rPr lang="de-DE" b="1" dirty="0"/>
            </a:br>
            <a:r>
              <a:rPr lang="de-DE" i="1" dirty="0"/>
              <a:t>Gleiche Chancen für Care </a:t>
            </a:r>
            <a:r>
              <a:rPr lang="de-DE" i="1" dirty="0" err="1"/>
              <a:t>Leaver</a:t>
            </a:r>
            <a:r>
              <a:rPr lang="de-DE" i="1" dirty="0"/>
              <a:t> im Wiener Rathaus 21.02.2020</a:t>
            </a:r>
          </a:p>
          <a:p>
            <a:endParaRPr lang="en-GB" b="1" dirty="0"/>
          </a:p>
          <a:p>
            <a:pPr marL="285750" indent="-285750">
              <a:buFont typeface="Arial" panose="020B0604020202020204" pitchFamily="34" charset="0"/>
              <a:buChar char="•"/>
            </a:pPr>
            <a:r>
              <a:rPr lang="de-DE" b="1" dirty="0"/>
              <a:t>Young Expert Group </a:t>
            </a:r>
            <a:r>
              <a:rPr lang="de-DE" dirty="0"/>
              <a:t>-&gt; </a:t>
            </a:r>
            <a:r>
              <a:rPr lang="de-DE" dirty="0" err="1"/>
              <a:t>Youthlinks</a:t>
            </a:r>
            <a:r>
              <a:rPr lang="de-DE" dirty="0"/>
              <a:t> Plattform -&gt; Unterstützungsnetzwerk </a:t>
            </a:r>
            <a:br>
              <a:rPr lang="de-DE" dirty="0"/>
            </a:br>
            <a:r>
              <a:rPr lang="de-DE" dirty="0"/>
              <a:t>-&gt; </a:t>
            </a:r>
            <a:r>
              <a:rPr lang="de-DE" b="1" dirty="0"/>
              <a:t>Selbstvertretungsverein</a:t>
            </a:r>
            <a:r>
              <a:rPr lang="de-DE" dirty="0"/>
              <a:t> </a:t>
            </a:r>
            <a:r>
              <a:rPr lang="de-DE" b="1" dirty="0"/>
              <a:t>„Care </a:t>
            </a:r>
            <a:r>
              <a:rPr lang="de-DE" b="1" dirty="0" err="1"/>
              <a:t>Leaver</a:t>
            </a:r>
            <a:r>
              <a:rPr lang="de-DE" b="1" dirty="0"/>
              <a:t> Österreich“</a:t>
            </a:r>
          </a:p>
          <a:p>
            <a:endParaRPr lang="en-GB" b="1" dirty="0"/>
          </a:p>
        </p:txBody>
      </p:sp>
    </p:spTree>
    <p:extLst>
      <p:ext uri="{BB962C8B-B14F-4D97-AF65-F5344CB8AC3E}">
        <p14:creationId xmlns:p14="http://schemas.microsoft.com/office/powerpoint/2010/main" val="649203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82392"/>
            <a:ext cx="9144000" cy="4010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597227" y="4154596"/>
            <a:ext cx="3235013" cy="461665"/>
          </a:xfrm>
          <a:prstGeom prst="rect">
            <a:avLst/>
          </a:prstGeom>
          <a:noFill/>
        </p:spPr>
        <p:txBody>
          <a:bodyPr wrap="square" rtlCol="0">
            <a:spAutoFit/>
          </a:bodyPr>
          <a:lstStyle/>
          <a:p>
            <a:r>
              <a:rPr lang="en-US" sz="2400" b="1" dirty="0">
                <a:solidFill>
                  <a:schemeClr val="bg1"/>
                </a:solidFill>
                <a:latin typeface="Palatino"/>
                <a:cs typeface="Palatino"/>
              </a:rPr>
              <a:t>VIELEN DANK</a:t>
            </a:r>
          </a:p>
        </p:txBody>
      </p:sp>
      <p:pic>
        <p:nvPicPr>
          <p:cNvPr id="10" name="Picture 9" descr="SCAN0001-6.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681" y="446813"/>
            <a:ext cx="4682006" cy="457396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6" y="75194"/>
            <a:ext cx="2188187" cy="54704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70960"/>
            <a:ext cx="832919" cy="555514"/>
          </a:xfrm>
          <a:prstGeom prst="rect">
            <a:avLst/>
          </a:prstGeom>
          <a:ln>
            <a:solidFill>
              <a:schemeClr val="bg2"/>
            </a:solidFill>
          </a:ln>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811" y="69805"/>
            <a:ext cx="1418509" cy="5472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947" y="64378"/>
            <a:ext cx="1529030" cy="568667"/>
          </a:xfrm>
          <a:prstGeom prst="rect">
            <a:avLst/>
          </a:prstGeom>
        </p:spPr>
      </p:pic>
      <p:sp>
        <p:nvSpPr>
          <p:cNvPr id="16" name="TextBox 15"/>
          <p:cNvSpPr txBox="1"/>
          <p:nvPr/>
        </p:nvSpPr>
        <p:spPr>
          <a:xfrm>
            <a:off x="6975544" y="50259"/>
            <a:ext cx="1578076" cy="584775"/>
          </a:xfrm>
          <a:prstGeom prst="rect">
            <a:avLst/>
          </a:prstGeom>
          <a:noFill/>
        </p:spPr>
        <p:txBody>
          <a:bodyPr wrap="square" rtlCol="0">
            <a:spAutoFit/>
          </a:bodyPr>
          <a:lstStyle/>
          <a:p>
            <a:r>
              <a:rPr lang="en-US" sz="800" dirty="0">
                <a:solidFill>
                  <a:srgbClr val="002060"/>
                </a:solidFill>
                <a:latin typeface="Arial" panose="020B0604020202020204" pitchFamily="34" charset="0"/>
                <a:cs typeface="Arial" panose="020B0604020202020204" pitchFamily="34" charset="0"/>
              </a:rPr>
              <a:t>Co-funded by the Rights, Equality and Citizenship (REC) </a:t>
            </a:r>
            <a:r>
              <a:rPr lang="en-US" sz="800" dirty="0" err="1">
                <a:solidFill>
                  <a:srgbClr val="002060"/>
                </a:solidFill>
                <a:latin typeface="Arial" panose="020B0604020202020204" pitchFamily="34" charset="0"/>
                <a:cs typeface="Arial" panose="020B0604020202020204" pitchFamily="34" charset="0"/>
              </a:rPr>
              <a:t>Programme</a:t>
            </a:r>
            <a:r>
              <a:rPr lang="en-US" sz="800" dirty="0">
                <a:solidFill>
                  <a:srgbClr val="002060"/>
                </a:solidFill>
                <a:latin typeface="Arial" panose="020B0604020202020204" pitchFamily="34" charset="0"/>
                <a:cs typeface="Arial" panose="020B0604020202020204" pitchFamily="34" charset="0"/>
              </a:rPr>
              <a:t> of the European Union</a:t>
            </a:r>
            <a:endParaRPr lang="en-GB" sz="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395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26871" y="133275"/>
            <a:ext cx="3740645" cy="215444"/>
          </a:xfrm>
          <a:prstGeom prst="rect">
            <a:avLst/>
          </a:prstGeom>
          <a:noFill/>
        </p:spPr>
        <p:txBody>
          <a:bodyPr wrap="square" rtlCol="0">
            <a:spAutoFit/>
          </a:bodyPr>
          <a:lstStyle/>
          <a:p>
            <a:pPr algn="r"/>
            <a:r>
              <a:rPr lang="en-GB" sz="1200" b="1" baseline="30000">
                <a:solidFill>
                  <a:schemeClr val="bg1"/>
                </a:solidFill>
                <a:latin typeface="Palatino"/>
                <a:cs typeface="Palatino"/>
              </a:rPr>
              <a:t>LEAVING CARE AS A CONTINUOUS PROCESS</a:t>
            </a:r>
          </a:p>
        </p:txBody>
      </p:sp>
      <p:sp>
        <p:nvSpPr>
          <p:cNvPr id="7" name="TextBox 6"/>
          <p:cNvSpPr txBox="1"/>
          <p:nvPr/>
        </p:nvSpPr>
        <p:spPr>
          <a:xfrm>
            <a:off x="753103" y="915256"/>
            <a:ext cx="4587731" cy="461665"/>
          </a:xfrm>
          <a:prstGeom prst="rect">
            <a:avLst/>
          </a:prstGeom>
          <a:noFill/>
        </p:spPr>
        <p:txBody>
          <a:bodyPr wrap="square" rtlCol="0">
            <a:spAutoFit/>
          </a:bodyPr>
          <a:lstStyle/>
          <a:p>
            <a:r>
              <a:rPr lang="en-US" sz="2400" b="1" dirty="0">
                <a:latin typeface="Palatino"/>
                <a:cs typeface="Palatino"/>
              </a:rPr>
              <a:t>HINTERGRUND</a:t>
            </a:r>
          </a:p>
        </p:txBody>
      </p:sp>
      <p:sp>
        <p:nvSpPr>
          <p:cNvPr id="8" name="TextBox 7"/>
          <p:cNvSpPr txBox="1"/>
          <p:nvPr/>
        </p:nvSpPr>
        <p:spPr>
          <a:xfrm>
            <a:off x="753103" y="1575714"/>
            <a:ext cx="6044065" cy="5078313"/>
          </a:xfrm>
          <a:prstGeom prst="rect">
            <a:avLst/>
          </a:prstGeom>
          <a:noFill/>
        </p:spPr>
        <p:txBody>
          <a:bodyPr wrap="square" rtlCol="0">
            <a:spAutoFit/>
          </a:bodyPr>
          <a:lstStyle/>
          <a:p>
            <a:r>
              <a:rPr lang="en-US" b="1" dirty="0">
                <a:latin typeface="Palatino"/>
              </a:rPr>
              <a:t>‘Leaving Care – </a:t>
            </a:r>
            <a:r>
              <a:rPr lang="en-US" dirty="0">
                <a:latin typeface="Palatino"/>
              </a:rPr>
              <a:t>An Integrated Approach to Capacity Building of Professionals and Young People</a:t>
            </a:r>
            <a:r>
              <a:rPr lang="en-US" b="1" dirty="0">
                <a:latin typeface="Palatino"/>
              </a:rPr>
              <a:t>’ </a:t>
            </a:r>
            <a:r>
              <a:rPr lang="en-US" dirty="0">
                <a:latin typeface="Palatino"/>
              </a:rPr>
              <a:t>(2018-2020)</a:t>
            </a:r>
          </a:p>
          <a:p>
            <a:endParaRPr lang="en-US" b="1" dirty="0">
              <a:latin typeface="Palatino"/>
              <a:cs typeface="Palatino"/>
            </a:endParaRPr>
          </a:p>
          <a:p>
            <a:r>
              <a:rPr lang="en-US" b="1" dirty="0" err="1">
                <a:latin typeface="Palatino"/>
                <a:cs typeface="Palatino"/>
              </a:rPr>
              <a:t>Projekt</a:t>
            </a:r>
            <a:r>
              <a:rPr lang="en-US" b="1" dirty="0">
                <a:latin typeface="Palatino"/>
                <a:cs typeface="Palatino"/>
              </a:rPr>
              <a:t> </a:t>
            </a:r>
            <a:r>
              <a:rPr lang="en-US" b="1" dirty="0" err="1">
                <a:latin typeface="Palatino"/>
                <a:cs typeface="Palatino"/>
              </a:rPr>
              <a:t>Koordinator</a:t>
            </a:r>
            <a:endParaRPr lang="en-US" b="1" dirty="0">
              <a:latin typeface="Palatino"/>
              <a:cs typeface="Palatino"/>
            </a:endParaRPr>
          </a:p>
          <a:p>
            <a:r>
              <a:rPr lang="en-US" dirty="0">
                <a:latin typeface="Palatino"/>
                <a:cs typeface="Palatino"/>
              </a:rPr>
              <a:t>SOS Children’s Villages International</a:t>
            </a:r>
          </a:p>
          <a:p>
            <a:endParaRPr lang="en-US" dirty="0">
              <a:latin typeface="Palatino"/>
              <a:cs typeface="Palatino"/>
            </a:endParaRPr>
          </a:p>
          <a:p>
            <a:r>
              <a:rPr lang="en-US" b="1" dirty="0" err="1">
                <a:latin typeface="Palatino"/>
                <a:cs typeface="Palatino"/>
              </a:rPr>
              <a:t>Implementierungspartner</a:t>
            </a:r>
            <a:endParaRPr lang="en-US" b="1" dirty="0">
              <a:latin typeface="Palatino"/>
              <a:cs typeface="Palatino"/>
            </a:endParaRPr>
          </a:p>
          <a:p>
            <a:r>
              <a:rPr lang="de" dirty="0">
                <a:latin typeface="Palatino"/>
                <a:cs typeface="Palatino"/>
              </a:rPr>
              <a:t>SOS-Kinderdorf-Nationalverbände in Bulgarien, Estland, Ungarn, Italien und Rumänien sowie FICE Austria und FONPC - zusammen mit mehr als 30 nationalen Partnern.</a:t>
            </a:r>
          </a:p>
          <a:p>
            <a:r>
              <a:rPr lang="en-US" dirty="0" err="1">
                <a:latin typeface="Palatino"/>
                <a:cs typeface="Palatino"/>
              </a:rPr>
              <a:t>Vorlaufprojekt</a:t>
            </a:r>
            <a:r>
              <a:rPr lang="en-US" dirty="0">
                <a:latin typeface="Palatino"/>
                <a:cs typeface="Palatino"/>
              </a:rPr>
              <a:t> </a:t>
            </a:r>
            <a:r>
              <a:rPr lang="en-US" b="1" dirty="0">
                <a:latin typeface="Palatino"/>
                <a:cs typeface="Palatino"/>
              </a:rPr>
              <a:t>“Prepare for Leaving Care” </a:t>
            </a:r>
            <a:r>
              <a:rPr lang="en-US" dirty="0" err="1">
                <a:latin typeface="Palatino"/>
                <a:cs typeface="Palatino"/>
              </a:rPr>
              <a:t>wurde</a:t>
            </a:r>
            <a:r>
              <a:rPr lang="en-US" dirty="0">
                <a:latin typeface="Palatino"/>
                <a:cs typeface="Palatino"/>
              </a:rPr>
              <a:t> 2017-2018 in </a:t>
            </a:r>
            <a:r>
              <a:rPr lang="en-US" dirty="0" err="1">
                <a:latin typeface="Palatino"/>
                <a:cs typeface="Palatino"/>
              </a:rPr>
              <a:t>Italien</a:t>
            </a:r>
            <a:r>
              <a:rPr lang="en-US" dirty="0">
                <a:latin typeface="Palatino"/>
                <a:cs typeface="Palatino"/>
              </a:rPr>
              <a:t>, </a:t>
            </a:r>
            <a:r>
              <a:rPr lang="en-US" dirty="0" err="1">
                <a:latin typeface="Palatino"/>
                <a:cs typeface="Palatino"/>
              </a:rPr>
              <a:t>Lettland</a:t>
            </a:r>
            <a:r>
              <a:rPr lang="en-US" dirty="0">
                <a:latin typeface="Palatino"/>
                <a:cs typeface="Palatino"/>
              </a:rPr>
              <a:t>, </a:t>
            </a:r>
            <a:r>
              <a:rPr lang="en-US" dirty="0" err="1">
                <a:latin typeface="Palatino"/>
                <a:cs typeface="Palatino"/>
              </a:rPr>
              <a:t>Littauen</a:t>
            </a:r>
            <a:r>
              <a:rPr lang="en-US" dirty="0">
                <a:latin typeface="Palatino"/>
                <a:cs typeface="Palatino"/>
              </a:rPr>
              <a:t>, </a:t>
            </a:r>
            <a:r>
              <a:rPr lang="en-US" dirty="0" err="1">
                <a:latin typeface="Palatino"/>
                <a:cs typeface="Palatino"/>
              </a:rPr>
              <a:t>Kroatien</a:t>
            </a:r>
            <a:r>
              <a:rPr lang="en-US" dirty="0">
                <a:latin typeface="Palatino"/>
                <a:cs typeface="Palatino"/>
              </a:rPr>
              <a:t> und </a:t>
            </a:r>
            <a:r>
              <a:rPr lang="en-US" dirty="0" err="1">
                <a:latin typeface="Palatino"/>
                <a:cs typeface="Palatino"/>
              </a:rPr>
              <a:t>Spanien</a:t>
            </a:r>
            <a:r>
              <a:rPr lang="en-US" dirty="0">
                <a:latin typeface="Palatino"/>
                <a:cs typeface="Palatino"/>
              </a:rPr>
              <a:t> </a:t>
            </a:r>
            <a:r>
              <a:rPr lang="en-US" dirty="0" err="1">
                <a:latin typeface="Palatino"/>
                <a:cs typeface="Palatino"/>
              </a:rPr>
              <a:t>umgesetzt</a:t>
            </a:r>
            <a:r>
              <a:rPr lang="en-US" dirty="0">
                <a:latin typeface="Palatino"/>
                <a:cs typeface="Palatino"/>
              </a:rPr>
              <a:t>.</a:t>
            </a:r>
            <a:br>
              <a:rPr lang="en-US" dirty="0">
                <a:latin typeface="Palatino"/>
                <a:cs typeface="Palatino"/>
              </a:rPr>
            </a:br>
            <a:endParaRPr lang="en-US" dirty="0">
              <a:latin typeface="Palatino"/>
              <a:cs typeface="Palatino"/>
            </a:endParaRPr>
          </a:p>
          <a:p>
            <a:r>
              <a:rPr lang="en-US" b="1" dirty="0" err="1">
                <a:latin typeface="Palatino"/>
                <a:cs typeface="Palatino"/>
              </a:rPr>
              <a:t>Finanzierung</a:t>
            </a:r>
            <a:endParaRPr lang="en-US" b="1" dirty="0">
              <a:latin typeface="Palatino"/>
              <a:cs typeface="Palatino"/>
            </a:endParaRPr>
          </a:p>
          <a:p>
            <a:r>
              <a:rPr lang="de" dirty="0">
                <a:latin typeface="Palatino"/>
                <a:cs typeface="Palatino"/>
              </a:rPr>
              <a:t>Das Projekt wird durch das Rights, Equality and Citizenship (REC)-Programm der Europäischen Union, die SOS-Kinderdörfer </a:t>
            </a:r>
            <a:r>
              <a:rPr lang="de-DE" dirty="0">
                <a:latin typeface="Palatino"/>
                <a:cs typeface="Palatino"/>
              </a:rPr>
              <a:t>und FICE Austria </a:t>
            </a:r>
            <a:r>
              <a:rPr lang="de-DE" dirty="0" err="1">
                <a:latin typeface="Palatino"/>
                <a:cs typeface="Palatino"/>
              </a:rPr>
              <a:t>ko</a:t>
            </a:r>
            <a:r>
              <a:rPr lang="de" dirty="0">
                <a:latin typeface="Palatino"/>
                <a:cs typeface="Palatino"/>
              </a:rPr>
              <a:t>finanziert.</a:t>
            </a:r>
            <a:endParaRPr lang="en-US" dirty="0">
              <a:latin typeface="Palatino"/>
              <a:cs typeface="Palatino"/>
            </a:endParaRPr>
          </a:p>
        </p:txBody>
      </p:sp>
      <p:pic>
        <p:nvPicPr>
          <p:cNvPr id="12" name="Picture 11" descr="SCAN0001-5.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4668276" y="1592235"/>
            <a:ext cx="9144000" cy="6226080"/>
          </a:xfrm>
          <a:prstGeom prst="rect">
            <a:avLst/>
          </a:prstGeom>
        </p:spPr>
      </p:pic>
      <p:sp>
        <p:nvSpPr>
          <p:cNvPr id="11" name="Rectangle 10"/>
          <p:cNvSpPr/>
          <p:nvPr/>
        </p:nvSpPr>
        <p:spPr>
          <a:xfrm>
            <a:off x="0" y="-156693"/>
            <a:ext cx="9144000" cy="721089"/>
          </a:xfrm>
          <a:prstGeom prst="rect">
            <a:avLst/>
          </a:prstGeom>
          <a:solidFill>
            <a:srgbClr val="009EE0">
              <a:lumMod val="7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26" y="-61284"/>
            <a:ext cx="2188187" cy="547047"/>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0546" y="-65518"/>
            <a:ext cx="832919" cy="555514"/>
          </a:xfrm>
          <a:prstGeom prst="rect">
            <a:avLst/>
          </a:prstGeom>
          <a:ln>
            <a:solidFill>
              <a:schemeClr val="bg2"/>
            </a:solidFill>
          </a:ln>
        </p:spPr>
      </p:pic>
      <p:sp>
        <p:nvSpPr>
          <p:cNvPr id="20" name="TextBox 19"/>
          <p:cNvSpPr txBox="1"/>
          <p:nvPr/>
        </p:nvSpPr>
        <p:spPr>
          <a:xfrm>
            <a:off x="6510911" y="-1859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5811" y="-66673"/>
            <a:ext cx="1418509" cy="54720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947" y="-72100"/>
            <a:ext cx="1529030" cy="568667"/>
          </a:xfrm>
          <a:prstGeom prst="rect">
            <a:avLst/>
          </a:prstGeom>
        </p:spPr>
      </p:pic>
    </p:spTree>
    <p:extLst>
      <p:ext uri="{BB962C8B-B14F-4D97-AF65-F5344CB8AC3E}">
        <p14:creationId xmlns:p14="http://schemas.microsoft.com/office/powerpoint/2010/main" val="3478856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092868"/>
            <a:ext cx="9144000" cy="1305166"/>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de" b="1" dirty="0">
                <a:solidFill>
                  <a:schemeClr val="tx1"/>
                </a:solidFill>
                <a:latin typeface="Palatino"/>
                <a:cs typeface="Palatino"/>
              </a:rPr>
              <a:t>Einbettung einer auf Kinderrechten basierenden Kultur in Kinderschutzsysteme, dabei soll die Situation für die Jugendlichen verbessert werden, insbesondere bei der Vorbereitung auf das Verlassen der Betreuung (Leaving Care).</a:t>
            </a:r>
            <a:endParaRPr lang="en-US" b="1" dirty="0">
              <a:solidFill>
                <a:schemeClr val="tx1"/>
              </a:solidFill>
              <a:latin typeface="Palatino"/>
              <a:cs typeface="Palatino"/>
            </a:endParaRPr>
          </a:p>
        </p:txBody>
      </p:sp>
      <p:sp>
        <p:nvSpPr>
          <p:cNvPr id="5" name="Rectangle 4"/>
          <p:cNvSpPr/>
          <p:nvPr/>
        </p:nvSpPr>
        <p:spPr>
          <a:xfrm>
            <a:off x="0" y="-156693"/>
            <a:ext cx="9144000" cy="72108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50443" y="1097799"/>
            <a:ext cx="4587731" cy="461665"/>
          </a:xfrm>
          <a:prstGeom prst="rect">
            <a:avLst/>
          </a:prstGeom>
          <a:noFill/>
        </p:spPr>
        <p:txBody>
          <a:bodyPr wrap="square" rtlCol="0">
            <a:spAutoFit/>
          </a:bodyPr>
          <a:lstStyle/>
          <a:p>
            <a:r>
              <a:rPr lang="en-US" sz="2400" b="1" dirty="0">
                <a:latin typeface="Palatino"/>
                <a:cs typeface="Palatino"/>
              </a:rPr>
              <a:t>PROJEKTZIELE</a:t>
            </a:r>
          </a:p>
        </p:txBody>
      </p:sp>
      <p:sp>
        <p:nvSpPr>
          <p:cNvPr id="2" name="Rectangle 1"/>
          <p:cNvSpPr/>
          <p:nvPr/>
        </p:nvSpPr>
        <p:spPr>
          <a:xfrm>
            <a:off x="482018" y="3746772"/>
            <a:ext cx="2478114" cy="369332"/>
          </a:xfrm>
          <a:prstGeom prst="rect">
            <a:avLst/>
          </a:prstGeom>
        </p:spPr>
        <p:txBody>
          <a:bodyPr wrap="none">
            <a:spAutoFit/>
          </a:bodyPr>
          <a:lstStyle/>
          <a:p>
            <a:r>
              <a:rPr lang="en-US" b="1" dirty="0" err="1">
                <a:latin typeface="Palatino"/>
                <a:cs typeface="Palatino"/>
              </a:rPr>
              <a:t>Wie</a:t>
            </a:r>
            <a:r>
              <a:rPr lang="en-US" b="1" dirty="0">
                <a:latin typeface="Palatino"/>
                <a:cs typeface="Palatino"/>
              </a:rPr>
              <a:t> </a:t>
            </a:r>
            <a:r>
              <a:rPr lang="en-US" b="1" dirty="0" err="1">
                <a:latin typeface="Palatino"/>
                <a:cs typeface="Palatino"/>
              </a:rPr>
              <a:t>wir</a:t>
            </a:r>
            <a:r>
              <a:rPr lang="en-US" b="1" dirty="0">
                <a:latin typeface="Palatino"/>
                <a:cs typeface="Palatino"/>
              </a:rPr>
              <a:t> das </a:t>
            </a:r>
            <a:r>
              <a:rPr lang="en-US" b="1" dirty="0" err="1">
                <a:latin typeface="Palatino"/>
                <a:cs typeface="Palatino"/>
              </a:rPr>
              <a:t>erreichen</a:t>
            </a:r>
            <a:endParaRPr lang="en-US" b="1" dirty="0">
              <a:latin typeface="Palatino"/>
              <a:cs typeface="Palatino"/>
            </a:endParaRPr>
          </a:p>
        </p:txBody>
      </p:sp>
      <p:sp>
        <p:nvSpPr>
          <p:cNvPr id="10" name="Folded Corner 9"/>
          <p:cNvSpPr/>
          <p:nvPr/>
        </p:nvSpPr>
        <p:spPr>
          <a:xfrm>
            <a:off x="626395" y="4186278"/>
            <a:ext cx="2196000" cy="1745289"/>
          </a:xfrm>
          <a:prstGeom prst="foldedCorner">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400" b="1" dirty="0" err="1">
                <a:latin typeface="Palatino"/>
              </a:rPr>
              <a:t>Capacity</a:t>
            </a:r>
            <a:r>
              <a:rPr lang="de-DE" sz="2400" b="1" dirty="0">
                <a:latin typeface="Palatino"/>
              </a:rPr>
              <a:t> Building</a:t>
            </a:r>
            <a:endParaRPr lang="en-GB" sz="2400" b="1" dirty="0">
              <a:latin typeface="Palatino"/>
            </a:endParaRPr>
          </a:p>
        </p:txBody>
      </p:sp>
      <p:sp>
        <p:nvSpPr>
          <p:cNvPr id="11" name="Folded Corner 10"/>
          <p:cNvSpPr/>
          <p:nvPr/>
        </p:nvSpPr>
        <p:spPr>
          <a:xfrm>
            <a:off x="6082420" y="4186278"/>
            <a:ext cx="2195306" cy="1745290"/>
          </a:xfrm>
          <a:prstGeom prst="foldedCorner">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400" b="1" dirty="0" err="1">
                <a:latin typeface="Palatino"/>
              </a:rPr>
              <a:t>Sensibilisie-rung</a:t>
            </a:r>
            <a:r>
              <a:rPr lang="de-DE" sz="2400" b="1" dirty="0">
                <a:latin typeface="Palatino"/>
              </a:rPr>
              <a:t> &amp; </a:t>
            </a:r>
            <a:r>
              <a:rPr lang="de-DE" sz="2400" b="1" dirty="0" err="1">
                <a:latin typeface="Palatino"/>
              </a:rPr>
              <a:t>Advocacy</a:t>
            </a:r>
            <a:endParaRPr lang="en-GB" sz="2400" b="1" dirty="0">
              <a:latin typeface="Palatino"/>
            </a:endParaRPr>
          </a:p>
        </p:txBody>
      </p:sp>
      <p:sp>
        <p:nvSpPr>
          <p:cNvPr id="12" name="Folded Corner 11"/>
          <p:cNvSpPr/>
          <p:nvPr/>
        </p:nvSpPr>
        <p:spPr>
          <a:xfrm>
            <a:off x="3354754" y="4186278"/>
            <a:ext cx="2195306" cy="1745290"/>
          </a:xfrm>
          <a:prstGeom prst="foldedCorner">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 sz="2000" b="1" dirty="0"/>
              <a:t>Aufbau eines unterstützenden Netzwerks für Care </a:t>
            </a:r>
            <a:r>
              <a:rPr lang="de" sz="2000" b="1" dirty="0" err="1"/>
              <a:t>Leaver</a:t>
            </a:r>
            <a:endParaRPr lang="en-GB" sz="2000" b="1" dirty="0">
              <a:latin typeface="Palatino"/>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6" y="-61284"/>
            <a:ext cx="2188187" cy="547047"/>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546" y="-65518"/>
            <a:ext cx="832919" cy="555514"/>
          </a:xfrm>
          <a:prstGeom prst="rect">
            <a:avLst/>
          </a:prstGeom>
          <a:ln>
            <a:solidFill>
              <a:schemeClr val="bg2"/>
            </a:solidFill>
          </a:ln>
        </p:spPr>
      </p:pic>
      <p:sp>
        <p:nvSpPr>
          <p:cNvPr id="20" name="TextBox 19"/>
          <p:cNvSpPr txBox="1"/>
          <p:nvPr/>
        </p:nvSpPr>
        <p:spPr>
          <a:xfrm>
            <a:off x="6510911" y="-1859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811" y="-66673"/>
            <a:ext cx="1418509" cy="547200"/>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947" y="-72100"/>
            <a:ext cx="1529030" cy="568667"/>
          </a:xfrm>
          <a:prstGeom prst="rect">
            <a:avLst/>
          </a:prstGeom>
        </p:spPr>
      </p:pic>
    </p:spTree>
    <p:extLst>
      <p:ext uri="{BB962C8B-B14F-4D97-AF65-F5344CB8AC3E}">
        <p14:creationId xmlns:p14="http://schemas.microsoft.com/office/powerpoint/2010/main" val="2840720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6693"/>
            <a:ext cx="9144000" cy="72108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52022" y="1497232"/>
            <a:ext cx="4587731" cy="461665"/>
          </a:xfrm>
          <a:prstGeom prst="rect">
            <a:avLst/>
          </a:prstGeom>
          <a:noFill/>
        </p:spPr>
        <p:txBody>
          <a:bodyPr wrap="square" rtlCol="0">
            <a:spAutoFit/>
          </a:bodyPr>
          <a:lstStyle/>
          <a:p>
            <a:r>
              <a:rPr lang="en-US" sz="2400" b="1" dirty="0">
                <a:latin typeface="Palatino"/>
                <a:cs typeface="Palatino"/>
              </a:rPr>
              <a:t>PROJEKTKOMPONENTEN</a:t>
            </a:r>
          </a:p>
        </p:txBody>
      </p:sp>
      <p:graphicFrame>
        <p:nvGraphicFramePr>
          <p:cNvPr id="8" name="Diagram 7"/>
          <p:cNvGraphicFramePr/>
          <p:nvPr>
            <p:extLst>
              <p:ext uri="{D42A27DB-BD31-4B8C-83A1-F6EECF244321}">
                <p14:modId xmlns:p14="http://schemas.microsoft.com/office/powerpoint/2010/main" val="877051576"/>
              </p:ext>
            </p:extLst>
          </p:nvPr>
        </p:nvGraphicFramePr>
        <p:xfrm>
          <a:off x="952022" y="1982959"/>
          <a:ext cx="7301641" cy="4031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Horizontal Scroll 9"/>
          <p:cNvSpPr/>
          <p:nvPr/>
        </p:nvSpPr>
        <p:spPr>
          <a:xfrm>
            <a:off x="5126871" y="3562353"/>
            <a:ext cx="1374370" cy="1033272"/>
          </a:xfrm>
          <a:prstGeom prst="horizontalScroll">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schemeClr val="tx2"/>
                </a:solidFill>
              </a:rPr>
              <a:t>YEG</a:t>
            </a:r>
          </a:p>
          <a:p>
            <a:pPr algn="ctr"/>
            <a:r>
              <a:rPr lang="de-DE" dirty="0" err="1">
                <a:solidFill>
                  <a:schemeClr val="tx2"/>
                </a:solidFill>
              </a:rPr>
              <a:t>YouthLinks</a:t>
            </a:r>
            <a:endParaRPr lang="en-US" dirty="0">
              <a:solidFill>
                <a:schemeClr val="tx2"/>
              </a:solidFill>
            </a:endParaRPr>
          </a:p>
        </p:txBody>
      </p:sp>
      <p:sp>
        <p:nvSpPr>
          <p:cNvPr id="11" name="Horizontal Scroll 10"/>
          <p:cNvSpPr/>
          <p:nvPr/>
        </p:nvSpPr>
        <p:spPr>
          <a:xfrm>
            <a:off x="2704407" y="3562353"/>
            <a:ext cx="1143000" cy="1033272"/>
          </a:xfrm>
          <a:prstGeom prst="horizontalScroll">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srgbClr val="002060"/>
                </a:solidFill>
              </a:rPr>
              <a:t>NSG</a:t>
            </a:r>
            <a:endParaRPr lang="en-US" dirty="0">
              <a:solidFill>
                <a:srgbClr val="002060"/>
              </a:solidFill>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26" y="-61284"/>
            <a:ext cx="2188187" cy="547047"/>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0546" y="-65518"/>
            <a:ext cx="832919" cy="555514"/>
          </a:xfrm>
          <a:prstGeom prst="rect">
            <a:avLst/>
          </a:prstGeom>
          <a:ln>
            <a:solidFill>
              <a:schemeClr val="bg2"/>
            </a:solidFill>
          </a:ln>
        </p:spPr>
      </p:pic>
      <p:sp>
        <p:nvSpPr>
          <p:cNvPr id="19" name="TextBox 18"/>
          <p:cNvSpPr txBox="1"/>
          <p:nvPr/>
        </p:nvSpPr>
        <p:spPr>
          <a:xfrm>
            <a:off x="6510911" y="-1859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5811" y="-61284"/>
            <a:ext cx="1418509" cy="547200"/>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40947" y="-72100"/>
            <a:ext cx="1529030" cy="568667"/>
          </a:xfrm>
          <a:prstGeom prst="rect">
            <a:avLst/>
          </a:prstGeom>
        </p:spPr>
      </p:pic>
    </p:spTree>
    <p:extLst>
      <p:ext uri="{BB962C8B-B14F-4D97-AF65-F5344CB8AC3E}">
        <p14:creationId xmlns:p14="http://schemas.microsoft.com/office/powerpoint/2010/main" val="83696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18913"/>
            <a:ext cx="9144000" cy="4010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244509" y="4154596"/>
            <a:ext cx="4587731" cy="461665"/>
          </a:xfrm>
          <a:prstGeom prst="rect">
            <a:avLst/>
          </a:prstGeom>
          <a:noFill/>
        </p:spPr>
        <p:txBody>
          <a:bodyPr wrap="square" rtlCol="0">
            <a:spAutoFit/>
          </a:bodyPr>
          <a:lstStyle/>
          <a:p>
            <a:r>
              <a:rPr lang="en-US" sz="2400" b="1" dirty="0">
                <a:solidFill>
                  <a:schemeClr val="bg1"/>
                </a:solidFill>
                <a:latin typeface="Palatino"/>
                <a:cs typeface="Palatino"/>
              </a:rPr>
              <a:t>SCOPING</a:t>
            </a:r>
          </a:p>
        </p:txBody>
      </p:sp>
      <p:pic>
        <p:nvPicPr>
          <p:cNvPr id="9" name="Picture 8" descr="SCAN0003-15.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V="1">
            <a:off x="-1708122" y="2202184"/>
            <a:ext cx="8522208" cy="453542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6" y="75194"/>
            <a:ext cx="2188187" cy="54704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70960"/>
            <a:ext cx="832919" cy="555514"/>
          </a:xfrm>
          <a:prstGeom prst="rect">
            <a:avLst/>
          </a:prstGeom>
          <a:ln>
            <a:solidFill>
              <a:schemeClr val="bg2"/>
            </a:solidFill>
          </a:ln>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811" y="72197"/>
            <a:ext cx="1418509" cy="5472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947" y="64378"/>
            <a:ext cx="1529030" cy="568667"/>
          </a:xfrm>
          <a:prstGeom prst="rect">
            <a:avLst/>
          </a:prstGeom>
        </p:spPr>
      </p:pic>
      <p:sp>
        <p:nvSpPr>
          <p:cNvPr id="16" name="TextBox 15"/>
          <p:cNvSpPr txBox="1"/>
          <p:nvPr/>
        </p:nvSpPr>
        <p:spPr>
          <a:xfrm>
            <a:off x="6975544" y="50259"/>
            <a:ext cx="1578076" cy="584775"/>
          </a:xfrm>
          <a:prstGeom prst="rect">
            <a:avLst/>
          </a:prstGeom>
          <a:noFill/>
        </p:spPr>
        <p:txBody>
          <a:bodyPr wrap="square" rtlCol="0">
            <a:spAutoFit/>
          </a:bodyPr>
          <a:lstStyle/>
          <a:p>
            <a:r>
              <a:rPr lang="en-US" sz="800" dirty="0">
                <a:solidFill>
                  <a:srgbClr val="002060"/>
                </a:solidFill>
                <a:latin typeface="Arial" panose="020B0604020202020204" pitchFamily="34" charset="0"/>
                <a:cs typeface="Arial" panose="020B0604020202020204" pitchFamily="34" charset="0"/>
              </a:rPr>
              <a:t>Co-funded by the Rights, Equality and Citizenship (REC) </a:t>
            </a:r>
            <a:r>
              <a:rPr lang="en-US" sz="800" dirty="0" err="1">
                <a:solidFill>
                  <a:srgbClr val="002060"/>
                </a:solidFill>
                <a:latin typeface="Arial" panose="020B0604020202020204" pitchFamily="34" charset="0"/>
                <a:cs typeface="Arial" panose="020B0604020202020204" pitchFamily="34" charset="0"/>
              </a:rPr>
              <a:t>Programme</a:t>
            </a:r>
            <a:r>
              <a:rPr lang="en-US" sz="800" dirty="0">
                <a:solidFill>
                  <a:srgbClr val="002060"/>
                </a:solidFill>
                <a:latin typeface="Arial" panose="020B0604020202020204" pitchFamily="34" charset="0"/>
                <a:cs typeface="Arial" panose="020B0604020202020204" pitchFamily="34" charset="0"/>
              </a:rPr>
              <a:t> of the European Union</a:t>
            </a:r>
            <a:endParaRPr lang="en-GB" sz="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514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6693"/>
            <a:ext cx="9144000" cy="721089"/>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52022" y="1497232"/>
            <a:ext cx="4587731" cy="461665"/>
          </a:xfrm>
          <a:prstGeom prst="rect">
            <a:avLst/>
          </a:prstGeom>
          <a:noFill/>
        </p:spPr>
        <p:txBody>
          <a:bodyPr wrap="square" rtlCol="0">
            <a:spAutoFit/>
          </a:bodyPr>
          <a:lstStyle/>
          <a:p>
            <a:r>
              <a:rPr lang="en-US" sz="2400" b="1" dirty="0">
                <a:latin typeface="Palatino"/>
                <a:cs typeface="Palatino"/>
              </a:rPr>
              <a:t>SCOPING-ANALYSE</a:t>
            </a:r>
          </a:p>
        </p:txBody>
      </p:sp>
      <p:sp>
        <p:nvSpPr>
          <p:cNvPr id="8" name="TextBox 7"/>
          <p:cNvSpPr txBox="1"/>
          <p:nvPr/>
        </p:nvSpPr>
        <p:spPr>
          <a:xfrm>
            <a:off x="1387548" y="2292859"/>
            <a:ext cx="6044065"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alatino"/>
                <a:cs typeface="Palatino"/>
              </a:rPr>
              <a:t>46 peer to peer interviews</a:t>
            </a:r>
          </a:p>
          <a:p>
            <a:pPr marL="285750" indent="-285750">
              <a:buFont typeface="Arial" panose="020B0604020202020204" pitchFamily="34" charset="0"/>
              <a:buChar char="•"/>
            </a:pPr>
            <a:endParaRPr lang="en-US" dirty="0">
              <a:latin typeface="Palatino"/>
              <a:cs typeface="Palatino"/>
            </a:endParaRPr>
          </a:p>
          <a:p>
            <a:pPr marL="285750" indent="-285750">
              <a:buFont typeface="Arial" panose="020B0604020202020204" pitchFamily="34" charset="0"/>
              <a:buChar char="•"/>
            </a:pPr>
            <a:r>
              <a:rPr lang="en-US" dirty="0">
                <a:latin typeface="Palatino"/>
                <a:cs typeface="Palatino"/>
              </a:rPr>
              <a:t>Mapping der </a:t>
            </a:r>
            <a:r>
              <a:rPr lang="en-US" dirty="0" err="1">
                <a:latin typeface="Palatino"/>
                <a:cs typeface="Palatino"/>
              </a:rPr>
              <a:t>nationalen</a:t>
            </a:r>
            <a:r>
              <a:rPr lang="en-US" dirty="0">
                <a:latin typeface="Palatino"/>
                <a:cs typeface="Palatino"/>
              </a:rPr>
              <a:t> Care Leaving </a:t>
            </a:r>
            <a:r>
              <a:rPr lang="en-US" dirty="0" err="1">
                <a:latin typeface="Palatino"/>
                <a:cs typeface="Palatino"/>
              </a:rPr>
              <a:t>systeme</a:t>
            </a:r>
            <a:endParaRPr lang="en-US" dirty="0">
              <a:latin typeface="Palatino"/>
              <a:cs typeface="Palatino"/>
            </a:endParaRPr>
          </a:p>
          <a:p>
            <a:pPr marL="285750" indent="-285750">
              <a:buFont typeface="Arial" panose="020B0604020202020204" pitchFamily="34" charset="0"/>
              <a:buChar char="•"/>
            </a:pPr>
            <a:endParaRPr lang="en-US" dirty="0">
              <a:latin typeface="Palatino"/>
              <a:cs typeface="Palatino"/>
            </a:endParaRPr>
          </a:p>
          <a:p>
            <a:pPr marL="285750" indent="-285750">
              <a:buFont typeface="Arial" panose="020B0604020202020204" pitchFamily="34" charset="0"/>
              <a:buChar char="•"/>
            </a:pPr>
            <a:r>
              <a:rPr lang="de-DE" dirty="0">
                <a:latin typeface="Palatino"/>
                <a:cs typeface="Palatino"/>
              </a:rPr>
              <a:t>Fragebogen zur </a:t>
            </a:r>
            <a:r>
              <a:rPr lang="de-DE" dirty="0" err="1">
                <a:latin typeface="Palatino"/>
                <a:cs typeface="Palatino"/>
              </a:rPr>
              <a:t>Leaving</a:t>
            </a:r>
            <a:r>
              <a:rPr lang="de-DE" dirty="0">
                <a:latin typeface="Palatino"/>
                <a:cs typeface="Palatino"/>
              </a:rPr>
              <a:t> Care Thematik,     beantwortet von den wichtigsten professionellen </a:t>
            </a:r>
            <a:r>
              <a:rPr lang="de-DE" dirty="0" err="1">
                <a:latin typeface="Palatino"/>
                <a:cs typeface="Palatino"/>
              </a:rPr>
              <a:t>InteressenvertreterInnenn</a:t>
            </a:r>
            <a:r>
              <a:rPr lang="de-DE" dirty="0">
                <a:latin typeface="Palatino"/>
                <a:cs typeface="Palatino"/>
              </a:rPr>
              <a:t> in jedem Land</a:t>
            </a:r>
            <a:endParaRPr lang="en-US" dirty="0">
              <a:latin typeface="Palatino"/>
              <a:cs typeface="Palatino"/>
            </a:endParaRPr>
          </a:p>
        </p:txBody>
      </p:sp>
      <p:pic>
        <p:nvPicPr>
          <p:cNvPr id="10" name="Picture 9" descr="SCAN0001-4.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0488" y="2101503"/>
            <a:ext cx="5907024" cy="6236208"/>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6" y="-61284"/>
            <a:ext cx="2188187" cy="54704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65518"/>
            <a:ext cx="832919" cy="555514"/>
          </a:xfrm>
          <a:prstGeom prst="rect">
            <a:avLst/>
          </a:prstGeom>
          <a:ln>
            <a:solidFill>
              <a:schemeClr val="bg2"/>
            </a:solidFill>
          </a:ln>
        </p:spPr>
      </p:pic>
      <p:sp>
        <p:nvSpPr>
          <p:cNvPr id="17" name="TextBox 16"/>
          <p:cNvSpPr txBox="1"/>
          <p:nvPr/>
        </p:nvSpPr>
        <p:spPr>
          <a:xfrm>
            <a:off x="6510911" y="-1859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811" y="-61284"/>
            <a:ext cx="1418509" cy="54720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947" y="-72100"/>
            <a:ext cx="1529030" cy="568667"/>
          </a:xfrm>
          <a:prstGeom prst="rect">
            <a:avLst/>
          </a:prstGeom>
        </p:spPr>
      </p:pic>
    </p:spTree>
    <p:extLst>
      <p:ext uri="{BB962C8B-B14F-4D97-AF65-F5344CB8AC3E}">
        <p14:creationId xmlns:p14="http://schemas.microsoft.com/office/powerpoint/2010/main" val="1482072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6693"/>
            <a:ext cx="9144000" cy="721089"/>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14348" y="856431"/>
            <a:ext cx="7448527" cy="461665"/>
          </a:xfrm>
          <a:prstGeom prst="rect">
            <a:avLst/>
          </a:prstGeom>
          <a:noFill/>
        </p:spPr>
        <p:txBody>
          <a:bodyPr wrap="square" rtlCol="0">
            <a:spAutoFit/>
          </a:bodyPr>
          <a:lstStyle/>
          <a:p>
            <a:r>
              <a:rPr lang="en-US" sz="2400" b="1" dirty="0">
                <a:latin typeface="Palatino"/>
                <a:cs typeface="Palatino"/>
              </a:rPr>
              <a:t>WICHTIGSTE ERGEBNISSE DES SCOPING</a:t>
            </a:r>
          </a:p>
        </p:txBody>
      </p:sp>
      <p:sp>
        <p:nvSpPr>
          <p:cNvPr id="6" name="TextBox 5"/>
          <p:cNvSpPr txBox="1"/>
          <p:nvPr/>
        </p:nvSpPr>
        <p:spPr>
          <a:xfrm rot="20985123">
            <a:off x="3167032" y="2310283"/>
            <a:ext cx="1659621" cy="369332"/>
          </a:xfrm>
          <a:prstGeom prst="rect">
            <a:avLst/>
          </a:prstGeom>
          <a:solidFill>
            <a:schemeClr val="accent3">
              <a:lumMod val="75000"/>
            </a:schemeClr>
          </a:solidFill>
        </p:spPr>
        <p:txBody>
          <a:bodyPr wrap="none" rtlCol="0">
            <a:spAutoFit/>
          </a:bodyPr>
          <a:lstStyle/>
          <a:p>
            <a:r>
              <a:rPr lang="de-DE" dirty="0">
                <a:solidFill>
                  <a:schemeClr val="bg1"/>
                </a:solidFill>
              </a:rPr>
              <a:t>Betreut werden</a:t>
            </a:r>
            <a:endParaRPr lang="en-GB" dirty="0">
              <a:solidFill>
                <a:schemeClr val="bg1"/>
              </a:solidFill>
            </a:endParaRPr>
          </a:p>
        </p:txBody>
      </p:sp>
      <p:sp>
        <p:nvSpPr>
          <p:cNvPr id="7" name="TextBox 6"/>
          <p:cNvSpPr txBox="1"/>
          <p:nvPr/>
        </p:nvSpPr>
        <p:spPr>
          <a:xfrm rot="737187">
            <a:off x="1319684" y="2653896"/>
            <a:ext cx="1367041" cy="369332"/>
          </a:xfrm>
          <a:prstGeom prst="rect">
            <a:avLst/>
          </a:prstGeom>
          <a:solidFill>
            <a:srgbClr val="7030A0"/>
          </a:solidFill>
        </p:spPr>
        <p:txBody>
          <a:bodyPr wrap="none" rtlCol="0">
            <a:spAutoFit/>
          </a:bodyPr>
          <a:lstStyle/>
          <a:p>
            <a:r>
              <a:rPr lang="de-DE" dirty="0">
                <a:solidFill>
                  <a:schemeClr val="bg1"/>
                </a:solidFill>
              </a:rPr>
              <a:t>Partizipation</a:t>
            </a:r>
            <a:endParaRPr lang="en-GB" dirty="0">
              <a:solidFill>
                <a:schemeClr val="bg1"/>
              </a:solidFill>
            </a:endParaRPr>
          </a:p>
        </p:txBody>
      </p:sp>
      <p:sp>
        <p:nvSpPr>
          <p:cNvPr id="8" name="TextBox 7"/>
          <p:cNvSpPr txBox="1"/>
          <p:nvPr/>
        </p:nvSpPr>
        <p:spPr>
          <a:xfrm rot="20783635">
            <a:off x="500724" y="3450169"/>
            <a:ext cx="1415644" cy="369332"/>
          </a:xfrm>
          <a:prstGeom prst="rect">
            <a:avLst/>
          </a:prstGeom>
          <a:solidFill>
            <a:schemeClr val="accent6"/>
          </a:solidFill>
        </p:spPr>
        <p:txBody>
          <a:bodyPr wrap="none" rtlCol="0">
            <a:spAutoFit/>
          </a:bodyPr>
          <a:lstStyle/>
          <a:p>
            <a:r>
              <a:rPr lang="de-DE" dirty="0">
                <a:solidFill>
                  <a:schemeClr val="bg1"/>
                </a:solidFill>
              </a:rPr>
              <a:t>Individualität</a:t>
            </a:r>
            <a:endParaRPr lang="en-GB" dirty="0">
              <a:solidFill>
                <a:schemeClr val="bg1"/>
              </a:solidFill>
            </a:endParaRPr>
          </a:p>
        </p:txBody>
      </p:sp>
      <p:sp>
        <p:nvSpPr>
          <p:cNvPr id="9" name="TextBox 8"/>
          <p:cNvSpPr txBox="1"/>
          <p:nvPr/>
        </p:nvSpPr>
        <p:spPr>
          <a:xfrm>
            <a:off x="779736" y="4257379"/>
            <a:ext cx="3523144" cy="369332"/>
          </a:xfrm>
          <a:prstGeom prst="rect">
            <a:avLst/>
          </a:prstGeom>
          <a:solidFill>
            <a:schemeClr val="accent2"/>
          </a:solidFill>
        </p:spPr>
        <p:txBody>
          <a:bodyPr wrap="none" rtlCol="0">
            <a:spAutoFit/>
          </a:bodyPr>
          <a:lstStyle/>
          <a:p>
            <a:r>
              <a:rPr lang="de-DE" dirty="0">
                <a:solidFill>
                  <a:schemeClr val="bg1"/>
                </a:solidFill>
              </a:rPr>
              <a:t>Alter beim Verlassen der Betreuung</a:t>
            </a:r>
          </a:p>
        </p:txBody>
      </p:sp>
      <p:sp>
        <p:nvSpPr>
          <p:cNvPr id="11" name="TextBox 10"/>
          <p:cNvSpPr txBox="1"/>
          <p:nvPr/>
        </p:nvSpPr>
        <p:spPr>
          <a:xfrm rot="766849">
            <a:off x="5134797" y="1760581"/>
            <a:ext cx="3741580" cy="646331"/>
          </a:xfrm>
          <a:prstGeom prst="rect">
            <a:avLst/>
          </a:prstGeom>
          <a:solidFill>
            <a:schemeClr val="accent6"/>
          </a:solidFill>
        </p:spPr>
        <p:txBody>
          <a:bodyPr wrap="square" rtlCol="0">
            <a:spAutoFit/>
          </a:bodyPr>
          <a:lstStyle/>
          <a:p>
            <a:r>
              <a:rPr lang="de-DE" dirty="0">
                <a:solidFill>
                  <a:schemeClr val="bg1"/>
                </a:solidFill>
                <a:cs typeface="Palatino"/>
              </a:rPr>
              <a:t>Vorbereitung &amp; Unterstützung für den Übergang und die Nachbetreuung</a:t>
            </a:r>
            <a:endParaRPr lang="en-GB" dirty="0">
              <a:solidFill>
                <a:schemeClr val="bg1"/>
              </a:solidFill>
            </a:endParaRPr>
          </a:p>
        </p:txBody>
      </p:sp>
      <p:sp>
        <p:nvSpPr>
          <p:cNvPr id="13" name="TextBox 12"/>
          <p:cNvSpPr txBox="1"/>
          <p:nvPr/>
        </p:nvSpPr>
        <p:spPr>
          <a:xfrm rot="858070">
            <a:off x="482136" y="5028414"/>
            <a:ext cx="1966949" cy="369332"/>
          </a:xfrm>
          <a:prstGeom prst="rect">
            <a:avLst/>
          </a:prstGeom>
          <a:solidFill>
            <a:schemeClr val="accent3">
              <a:lumMod val="75000"/>
            </a:schemeClr>
          </a:solidFill>
        </p:spPr>
        <p:txBody>
          <a:bodyPr wrap="none" rtlCol="0">
            <a:spAutoFit/>
          </a:bodyPr>
          <a:lstStyle/>
          <a:p>
            <a:r>
              <a:rPr lang="de-DE" dirty="0">
                <a:solidFill>
                  <a:schemeClr val="bg1"/>
                </a:solidFill>
              </a:rPr>
              <a:t>Eine Übergangszeit</a:t>
            </a:r>
            <a:endParaRPr lang="en-GB" dirty="0">
              <a:solidFill>
                <a:schemeClr val="bg1"/>
              </a:solidFill>
            </a:endParaRPr>
          </a:p>
        </p:txBody>
      </p:sp>
      <p:sp>
        <p:nvSpPr>
          <p:cNvPr id="14" name="TextBox 13"/>
          <p:cNvSpPr txBox="1"/>
          <p:nvPr/>
        </p:nvSpPr>
        <p:spPr>
          <a:xfrm>
            <a:off x="4533588" y="4516569"/>
            <a:ext cx="3097494" cy="646331"/>
          </a:xfrm>
          <a:prstGeom prst="rect">
            <a:avLst/>
          </a:prstGeom>
          <a:solidFill>
            <a:schemeClr val="tx2">
              <a:lumMod val="60000"/>
              <a:lumOff val="40000"/>
            </a:schemeClr>
          </a:solidFill>
        </p:spPr>
        <p:txBody>
          <a:bodyPr wrap="square" rtlCol="0">
            <a:spAutoFit/>
          </a:bodyPr>
          <a:lstStyle/>
          <a:p>
            <a:r>
              <a:rPr lang="de-DE" dirty="0">
                <a:solidFill>
                  <a:schemeClr val="bg1"/>
                </a:solidFill>
              </a:rPr>
              <a:t>Konsistenz des </a:t>
            </a:r>
            <a:r>
              <a:rPr lang="de-DE" dirty="0" err="1">
                <a:solidFill>
                  <a:schemeClr val="bg1"/>
                </a:solidFill>
              </a:rPr>
              <a:t>Leaving</a:t>
            </a:r>
            <a:r>
              <a:rPr lang="de-DE" dirty="0">
                <a:solidFill>
                  <a:schemeClr val="bg1"/>
                </a:solidFill>
              </a:rPr>
              <a:t> Care-Prozesses</a:t>
            </a:r>
            <a:endParaRPr lang="en-GB" dirty="0">
              <a:solidFill>
                <a:schemeClr val="bg1"/>
              </a:solidFill>
            </a:endParaRPr>
          </a:p>
        </p:txBody>
      </p:sp>
      <p:sp>
        <p:nvSpPr>
          <p:cNvPr id="15" name="TextBox 14"/>
          <p:cNvSpPr txBox="1"/>
          <p:nvPr/>
        </p:nvSpPr>
        <p:spPr>
          <a:xfrm>
            <a:off x="5690039" y="2745093"/>
            <a:ext cx="2085379" cy="369332"/>
          </a:xfrm>
          <a:prstGeom prst="rect">
            <a:avLst/>
          </a:prstGeom>
          <a:solidFill>
            <a:schemeClr val="tx2"/>
          </a:solidFill>
        </p:spPr>
        <p:txBody>
          <a:bodyPr wrap="none" rtlCol="0">
            <a:spAutoFit/>
          </a:bodyPr>
          <a:lstStyle/>
          <a:p>
            <a:r>
              <a:rPr lang="de-DE" dirty="0">
                <a:solidFill>
                  <a:schemeClr val="bg1"/>
                </a:solidFill>
              </a:rPr>
              <a:t>Selbständiges Leben</a:t>
            </a:r>
            <a:endParaRPr lang="en-GB" dirty="0">
              <a:solidFill>
                <a:schemeClr val="bg1"/>
              </a:solidFill>
            </a:endParaRPr>
          </a:p>
        </p:txBody>
      </p:sp>
      <p:sp>
        <p:nvSpPr>
          <p:cNvPr id="16" name="TextBox 15"/>
          <p:cNvSpPr txBox="1"/>
          <p:nvPr/>
        </p:nvSpPr>
        <p:spPr>
          <a:xfrm rot="862269">
            <a:off x="5740285" y="3721822"/>
            <a:ext cx="3300647" cy="369332"/>
          </a:xfrm>
          <a:prstGeom prst="rect">
            <a:avLst/>
          </a:prstGeom>
          <a:solidFill>
            <a:srgbClr val="7030A0"/>
          </a:solidFill>
        </p:spPr>
        <p:txBody>
          <a:bodyPr wrap="none" rtlCol="0">
            <a:spAutoFit/>
          </a:bodyPr>
          <a:lstStyle/>
          <a:p>
            <a:r>
              <a:rPr lang="de-DE" dirty="0">
                <a:solidFill>
                  <a:schemeClr val="bg1"/>
                </a:solidFill>
              </a:rPr>
              <a:t>Aufrechterhaltung der Beziehung</a:t>
            </a:r>
            <a:endParaRPr lang="en-GB" dirty="0">
              <a:solidFill>
                <a:schemeClr val="bg1"/>
              </a:solidFill>
            </a:endParaRPr>
          </a:p>
        </p:txBody>
      </p:sp>
      <p:sp>
        <p:nvSpPr>
          <p:cNvPr id="17" name="TextBox 16"/>
          <p:cNvSpPr txBox="1"/>
          <p:nvPr/>
        </p:nvSpPr>
        <p:spPr>
          <a:xfrm>
            <a:off x="374922" y="1748767"/>
            <a:ext cx="3193695" cy="369332"/>
          </a:xfrm>
          <a:prstGeom prst="rect">
            <a:avLst/>
          </a:prstGeom>
          <a:solidFill>
            <a:schemeClr val="tx2">
              <a:lumMod val="60000"/>
              <a:lumOff val="40000"/>
            </a:schemeClr>
          </a:solidFill>
        </p:spPr>
        <p:txBody>
          <a:bodyPr wrap="none" rtlCol="0">
            <a:spAutoFit/>
          </a:bodyPr>
          <a:lstStyle/>
          <a:p>
            <a:r>
              <a:rPr lang="de-DE" dirty="0">
                <a:solidFill>
                  <a:schemeClr val="bg1"/>
                </a:solidFill>
              </a:rPr>
              <a:t>Ein sektorübergreifender Ansatz</a:t>
            </a:r>
            <a:endParaRPr lang="en-GB" dirty="0">
              <a:solidFill>
                <a:schemeClr val="bg1"/>
              </a:solidFill>
            </a:endParaRPr>
          </a:p>
        </p:txBody>
      </p:sp>
      <p:sp>
        <p:nvSpPr>
          <p:cNvPr id="18" name="TextBox 17"/>
          <p:cNvSpPr txBox="1"/>
          <p:nvPr/>
        </p:nvSpPr>
        <p:spPr>
          <a:xfrm rot="20738099">
            <a:off x="1463956" y="5748444"/>
            <a:ext cx="2573590" cy="369332"/>
          </a:xfrm>
          <a:prstGeom prst="rect">
            <a:avLst/>
          </a:prstGeom>
          <a:solidFill>
            <a:schemeClr val="tx2"/>
          </a:solidFill>
        </p:spPr>
        <p:txBody>
          <a:bodyPr wrap="none" rtlCol="0">
            <a:spAutoFit/>
          </a:bodyPr>
          <a:lstStyle/>
          <a:p>
            <a:r>
              <a:rPr lang="de-DE" dirty="0">
                <a:solidFill>
                  <a:schemeClr val="bg1"/>
                </a:solidFill>
              </a:rPr>
              <a:t>Ein befähigendes Umfeld</a:t>
            </a:r>
          </a:p>
        </p:txBody>
      </p:sp>
      <p:sp>
        <p:nvSpPr>
          <p:cNvPr id="19" name="TextBox 18"/>
          <p:cNvSpPr txBox="1"/>
          <p:nvPr/>
        </p:nvSpPr>
        <p:spPr>
          <a:xfrm rot="20687648">
            <a:off x="7022673" y="5335381"/>
            <a:ext cx="1790875" cy="369332"/>
          </a:xfrm>
          <a:prstGeom prst="rect">
            <a:avLst/>
          </a:prstGeom>
          <a:solidFill>
            <a:schemeClr val="accent2"/>
          </a:solidFill>
        </p:spPr>
        <p:txBody>
          <a:bodyPr wrap="none" rtlCol="0">
            <a:spAutoFit/>
          </a:bodyPr>
          <a:lstStyle/>
          <a:p>
            <a:r>
              <a:rPr lang="de-DE" dirty="0" err="1">
                <a:solidFill>
                  <a:schemeClr val="bg1"/>
                </a:solidFill>
              </a:rPr>
              <a:t>Capacity</a:t>
            </a:r>
            <a:r>
              <a:rPr lang="de-DE" dirty="0">
                <a:solidFill>
                  <a:schemeClr val="bg1"/>
                </a:solidFill>
              </a:rPr>
              <a:t> </a:t>
            </a:r>
            <a:r>
              <a:rPr lang="de-DE" dirty="0" err="1">
                <a:solidFill>
                  <a:schemeClr val="bg1"/>
                </a:solidFill>
              </a:rPr>
              <a:t>building</a:t>
            </a:r>
            <a:endParaRPr lang="en-GB" dirty="0">
              <a:solidFill>
                <a:schemeClr val="bg1"/>
              </a:solidFill>
            </a:endParaRPr>
          </a:p>
        </p:txBody>
      </p:sp>
      <p:sp>
        <p:nvSpPr>
          <p:cNvPr id="20" name="TextBox 19"/>
          <p:cNvSpPr txBox="1"/>
          <p:nvPr/>
        </p:nvSpPr>
        <p:spPr>
          <a:xfrm rot="757778">
            <a:off x="4215218" y="5908003"/>
            <a:ext cx="3330655" cy="369332"/>
          </a:xfrm>
          <a:prstGeom prst="rect">
            <a:avLst/>
          </a:prstGeom>
          <a:solidFill>
            <a:schemeClr val="bg2">
              <a:lumMod val="50000"/>
            </a:schemeClr>
          </a:solidFill>
        </p:spPr>
        <p:txBody>
          <a:bodyPr wrap="none" rtlCol="0">
            <a:spAutoFit/>
          </a:bodyPr>
          <a:lstStyle/>
          <a:p>
            <a:r>
              <a:rPr lang="de-DE" dirty="0">
                <a:solidFill>
                  <a:schemeClr val="bg1"/>
                </a:solidFill>
              </a:rPr>
              <a:t>Förderung positiven Veränderung</a:t>
            </a:r>
            <a:endParaRPr lang="en-GB" dirty="0">
              <a:solidFill>
                <a:schemeClr val="bg1"/>
              </a:solidFill>
            </a:endParaRPr>
          </a:p>
        </p:txBody>
      </p:sp>
      <p:sp>
        <p:nvSpPr>
          <p:cNvPr id="21" name="Oval 20"/>
          <p:cNvSpPr/>
          <p:nvPr/>
        </p:nvSpPr>
        <p:spPr>
          <a:xfrm>
            <a:off x="3711716" y="3160802"/>
            <a:ext cx="1643745" cy="914400"/>
          </a:xfrm>
          <a:prstGeom prst="ellipse">
            <a:avLst/>
          </a:prstGeom>
          <a:noFill/>
          <a:ln>
            <a:solidFill>
              <a:schemeClr val="accent6">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400" b="1" dirty="0" err="1">
                <a:solidFill>
                  <a:schemeClr val="accent6">
                    <a:lumMod val="75000"/>
                  </a:schemeClr>
                </a:solidFill>
              </a:rPr>
              <a:t>Leaving</a:t>
            </a:r>
            <a:r>
              <a:rPr lang="de-DE" sz="2400" b="1" dirty="0">
                <a:solidFill>
                  <a:schemeClr val="accent6">
                    <a:lumMod val="75000"/>
                  </a:schemeClr>
                </a:solidFill>
              </a:rPr>
              <a:t> Care</a:t>
            </a:r>
            <a:endParaRPr lang="en-GB" sz="2400" b="1" dirty="0">
              <a:solidFill>
                <a:schemeClr val="accent6">
                  <a:lumMod val="75000"/>
                </a:schemeClr>
              </a:solidFill>
            </a:endParaRP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6" y="-61284"/>
            <a:ext cx="2188187" cy="547047"/>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546" y="-65518"/>
            <a:ext cx="832919" cy="555514"/>
          </a:xfrm>
          <a:prstGeom prst="rect">
            <a:avLst/>
          </a:prstGeom>
          <a:ln>
            <a:solidFill>
              <a:schemeClr val="bg2"/>
            </a:solidFill>
          </a:ln>
        </p:spPr>
      </p:pic>
      <p:sp>
        <p:nvSpPr>
          <p:cNvPr id="29" name="TextBox 28"/>
          <p:cNvSpPr txBox="1"/>
          <p:nvPr/>
        </p:nvSpPr>
        <p:spPr>
          <a:xfrm>
            <a:off x="6510911" y="-18594"/>
            <a:ext cx="1856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Co-funded by the Rights, Equality and Citizenship (REC) </a:t>
            </a:r>
            <a:r>
              <a:rPr kumimoji="0" lang="en-US" sz="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the European Union</a:t>
            </a:r>
            <a:endParaRPr kumimoji="0" lang="en-GB"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952" y="-66673"/>
            <a:ext cx="1418509" cy="547200"/>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947" y="-72100"/>
            <a:ext cx="1529030" cy="568667"/>
          </a:xfrm>
          <a:prstGeom prst="rect">
            <a:avLst/>
          </a:prstGeom>
        </p:spPr>
      </p:pic>
    </p:spTree>
    <p:extLst>
      <p:ext uri="{BB962C8B-B14F-4D97-AF65-F5344CB8AC3E}">
        <p14:creationId xmlns:p14="http://schemas.microsoft.com/office/powerpoint/2010/main" val="3134157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18913"/>
            <a:ext cx="9144000" cy="4010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244509" y="4154596"/>
            <a:ext cx="4587731" cy="461665"/>
          </a:xfrm>
          <a:prstGeom prst="rect">
            <a:avLst/>
          </a:prstGeom>
          <a:noFill/>
        </p:spPr>
        <p:txBody>
          <a:bodyPr wrap="square" rtlCol="0">
            <a:spAutoFit/>
          </a:bodyPr>
          <a:lstStyle/>
          <a:p>
            <a:r>
              <a:rPr lang="en-US" sz="2400" b="1" dirty="0">
                <a:solidFill>
                  <a:schemeClr val="bg1"/>
                </a:solidFill>
                <a:latin typeface="Palatino"/>
                <a:cs typeface="Palatino"/>
              </a:rPr>
              <a:t>CAPACITY BUILDING</a:t>
            </a:r>
          </a:p>
        </p:txBody>
      </p:sp>
      <p:pic>
        <p:nvPicPr>
          <p:cNvPr id="9" name="Picture 8" descr="SCAN0003-21.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68740" y="1288269"/>
            <a:ext cx="8778240" cy="603504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6" y="75194"/>
            <a:ext cx="2188187" cy="54704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546" y="70960"/>
            <a:ext cx="832919" cy="555514"/>
          </a:xfrm>
          <a:prstGeom prst="rect">
            <a:avLst/>
          </a:prstGeom>
          <a:ln>
            <a:solidFill>
              <a:schemeClr val="bg2"/>
            </a:solidFill>
          </a:ln>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811" y="75194"/>
            <a:ext cx="1418509" cy="5472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947" y="64378"/>
            <a:ext cx="1529030" cy="568667"/>
          </a:xfrm>
          <a:prstGeom prst="rect">
            <a:avLst/>
          </a:prstGeom>
        </p:spPr>
      </p:pic>
      <p:sp>
        <p:nvSpPr>
          <p:cNvPr id="16" name="TextBox 15"/>
          <p:cNvSpPr txBox="1"/>
          <p:nvPr/>
        </p:nvSpPr>
        <p:spPr>
          <a:xfrm>
            <a:off x="6975544" y="50259"/>
            <a:ext cx="1578076" cy="584775"/>
          </a:xfrm>
          <a:prstGeom prst="rect">
            <a:avLst/>
          </a:prstGeom>
          <a:noFill/>
        </p:spPr>
        <p:txBody>
          <a:bodyPr wrap="square" rtlCol="0">
            <a:spAutoFit/>
          </a:bodyPr>
          <a:lstStyle/>
          <a:p>
            <a:r>
              <a:rPr lang="en-US" sz="800" dirty="0">
                <a:solidFill>
                  <a:srgbClr val="002060"/>
                </a:solidFill>
                <a:latin typeface="Arial" panose="020B0604020202020204" pitchFamily="34" charset="0"/>
                <a:cs typeface="Arial" panose="020B0604020202020204" pitchFamily="34" charset="0"/>
              </a:rPr>
              <a:t>Co-funded by the Rights, Equality and Citizenship (REC) </a:t>
            </a:r>
            <a:r>
              <a:rPr lang="en-US" sz="800" dirty="0" err="1">
                <a:solidFill>
                  <a:srgbClr val="002060"/>
                </a:solidFill>
                <a:latin typeface="Arial" panose="020B0604020202020204" pitchFamily="34" charset="0"/>
                <a:cs typeface="Arial" panose="020B0604020202020204" pitchFamily="34" charset="0"/>
              </a:rPr>
              <a:t>Programme</a:t>
            </a:r>
            <a:r>
              <a:rPr lang="en-US" sz="800" dirty="0">
                <a:solidFill>
                  <a:srgbClr val="002060"/>
                </a:solidFill>
                <a:latin typeface="Arial" panose="020B0604020202020204" pitchFamily="34" charset="0"/>
                <a:cs typeface="Arial" panose="020B0604020202020204" pitchFamily="34" charset="0"/>
              </a:rPr>
              <a:t> of the European Union</a:t>
            </a:r>
            <a:endParaRPr lang="en-GB" sz="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75958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SOS">
      <a:dk1>
        <a:sysClr val="windowText" lastClr="000000"/>
      </a:dk1>
      <a:lt1>
        <a:sysClr val="window" lastClr="FFFFFF"/>
      </a:lt1>
      <a:dk2>
        <a:srgbClr val="009EE0"/>
      </a:dk2>
      <a:lt2>
        <a:srgbClr val="FFFFFF"/>
      </a:lt2>
      <a:accent1>
        <a:srgbClr val="009EE0"/>
      </a:accent1>
      <a:accent2>
        <a:srgbClr val="76B856"/>
      </a:accent2>
      <a:accent3>
        <a:srgbClr val="EC7404"/>
      </a:accent3>
      <a:accent4>
        <a:srgbClr val="E74361"/>
      </a:accent4>
      <a:accent5>
        <a:srgbClr val="00B1E6"/>
      </a:accent5>
      <a:accent6>
        <a:srgbClr val="98C679"/>
      </a:accent6>
      <a:hlink>
        <a:srgbClr val="F1923E"/>
      </a:hlink>
      <a:folHlink>
        <a:srgbClr val="EB727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AC5949B41FB2458432341346722046" ma:contentTypeVersion="47" ma:contentTypeDescription="Create a new document." ma:contentTypeScope="" ma:versionID="53f764d9b7f6a38d167d80564ed5d698">
  <xsd:schema xmlns:xsd="http://www.w3.org/2001/XMLSchema" xmlns:xs="http://www.w3.org/2001/XMLSchema" xmlns:p="http://schemas.microsoft.com/office/2006/metadata/properties" xmlns:ns1="http://schemas.microsoft.com/sharepoint/v3" xmlns:ns2="a3fcc775-202b-482f-8b32-151bb2a4974d" xmlns:ns3="e5d54d77-cd98-47b4-a822-19422ff6c1f4" targetNamespace="http://schemas.microsoft.com/office/2006/metadata/properties" ma:root="true" ma:fieldsID="6a54a20b14ceb6c7397f2a9314755a37" ns1:_="" ns2:_="" ns3:_="">
    <xsd:import namespace="http://schemas.microsoft.com/sharepoint/v3"/>
    <xsd:import namespace="a3fcc775-202b-482f-8b32-151bb2a4974d"/>
    <xsd:import namespace="e5d54d77-cd98-47b4-a822-19422ff6c1f4"/>
    <xsd:element name="properties">
      <xsd:complexType>
        <xsd:sequence>
          <xsd:element name="documentManagement">
            <xsd:complexType>
              <xsd:all>
                <xsd:element ref="ns2:TaxCatchAll" minOccurs="0"/>
                <xsd:element ref="ns3:PublishingStartDate" minOccurs="0"/>
                <xsd:element ref="ns3:PublishingExpirationDate" minOccurs="0"/>
                <xsd:element ref="ns1:AverageRating" minOccurs="0"/>
                <xsd:element ref="ns1:RatingCount" minOccurs="0"/>
                <xsd:element ref="ns1:RatedBy" minOccurs="0"/>
                <xsd:element ref="ns1:Ratings" minOccurs="0"/>
                <xsd:element ref="ns1:LikesCount" minOccurs="0"/>
                <xsd:element ref="ns1:LikedBy" minOccurs="0"/>
                <xsd:element ref="ns3:Description0" minOccurs="0"/>
                <xsd:element ref="ns3:_x0027_Non_x002d_SOS_x0027__x0020_location" minOccurs="0"/>
                <xsd:element ref="ns3:Subtopic" minOccurs="0"/>
                <xsd:element ref="ns3:Order_x0020_number" minOccurs="0"/>
                <xsd:element ref="ns3:Owner" minOccurs="0"/>
                <xsd:element ref="ns3:Initial_x0020_release_x0020_date" minOccurs="0"/>
                <xsd:element ref="ns3:Version_x0020_number_x0020_" minOccurs="0"/>
                <xsd:element ref="ns3:Version_x0020_date" minOccurs="0"/>
                <xsd:element ref="ns3:Next_x0020_review_x0020_date" minOccurs="0"/>
                <xsd:element ref="ns3:MediaServiceMetadata" minOccurs="0"/>
                <xsd:element ref="ns3:MediaServiceFastMetadata" minOccurs="0"/>
                <xsd:element ref="ns3:MediaServiceAutoTags" minOccurs="0"/>
                <xsd:element ref="ns3:MediaServiceOCR" minOccurs="0"/>
                <xsd:element ref="ns3:MediaServiceDateTaken" minOccurs="0"/>
                <xsd:element ref="ns2:SOS_Owner" minOccurs="0"/>
                <xsd:element ref="ns2:SOS_VersionNumber" minOccurs="0"/>
                <xsd:element ref="ns2:SOS_InitialReleaseDate" minOccurs="0"/>
                <xsd:element ref="ns2:SOS_VersionDate" minOccurs="0"/>
                <xsd:element ref="ns2:SOS_NextReviewDate" minOccurs="0"/>
                <xsd:element ref="ns2:SOS_OrderNumber"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7" nillable="true" ma:displayName="Rating (0-5)" ma:decimals="2" ma:description="Average value of all the ratings that have been submitted" ma:internalName="AverageRating" ma:readOnly="true">
      <xsd:simpleType>
        <xsd:restriction base="dms:Number"/>
      </xsd:simpleType>
    </xsd:element>
    <xsd:element name="RatingCount" ma:index="8" nillable="true" ma:displayName="Number of Ratings" ma:decimals="0" ma:description="Number of ratings submitted" ma:internalName="RatingCount" ma:readOnly="true">
      <xsd:simpleType>
        <xsd:restriction base="dms:Number"/>
      </xsd:simpleType>
    </xsd:element>
    <xsd:element name="RatedBy" ma:index="9"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0" nillable="true" ma:displayName="User ratings" ma:description="User ratings for the item" ma:hidden="true" ma:internalName="Ratings">
      <xsd:simpleType>
        <xsd:restriction base="dms:Note"/>
      </xsd:simpleType>
    </xsd:element>
    <xsd:element name="LikesCount" ma:index="11" nillable="true" ma:displayName="Number of Likes" ma:internalName="LikesCount">
      <xsd:simpleType>
        <xsd:restriction base="dms:Unknown"/>
      </xsd:simpleType>
    </xsd:element>
    <xsd:element name="LikedBy" ma:index="12"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3fcc775-202b-482f-8b32-151bb2a4974d" elementFormDefault="qualified">
    <xsd:import namespace="http://schemas.microsoft.com/office/2006/documentManagement/types"/>
    <xsd:import namespace="http://schemas.microsoft.com/office/infopath/2007/PartnerControls"/>
    <xsd:element name="TaxCatchAll" ma:index="4" nillable="true" ma:displayName="Taxonomy Catch All Column" ma:hidden="true" ma:list="{53b786d7-a2f7-451f-8b7f-a8e34cc073ca}" ma:internalName="TaxCatchAll" ma:showField="CatchAllData" ma:web="a3fcc775-202b-482f-8b32-151bb2a4974d">
      <xsd:complexType>
        <xsd:complexContent>
          <xsd:extension base="dms:MultiChoiceLookup">
            <xsd:sequence>
              <xsd:element name="Value" type="dms:Lookup" maxOccurs="unbounded" minOccurs="0" nillable="true"/>
            </xsd:sequence>
          </xsd:extension>
        </xsd:complexContent>
      </xsd:complexType>
    </xsd:element>
    <xsd:element name="SOS_Owner" ma:index="31" nillable="true" ma:displayName="Owner" ma:internalName="SOS_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OS_VersionNumber" ma:index="32" nillable="true" ma:displayName="Version number" ma:internalName="SOS_VersionNumber">
      <xsd:simpleType>
        <xsd:restriction base="dms:Text"/>
      </xsd:simpleType>
    </xsd:element>
    <xsd:element name="SOS_InitialReleaseDate" ma:index="33" nillable="true" ma:displayName="Initial release date" ma:format="DateOnly" ma:internalName="SOS_InitialReleaseDate">
      <xsd:simpleType>
        <xsd:restriction base="dms:DateTime"/>
      </xsd:simpleType>
    </xsd:element>
    <xsd:element name="SOS_VersionDate" ma:index="34" nillable="true" ma:displayName="Version date" ma:format="DateOnly" ma:internalName="SOS_VersionDate">
      <xsd:simpleType>
        <xsd:restriction base="dms:DateTime"/>
      </xsd:simpleType>
    </xsd:element>
    <xsd:element name="SOS_NextReviewDate" ma:index="35" nillable="true" ma:displayName="Next review date" ma:format="DateOnly" ma:internalName="SOS_NextReviewDate">
      <xsd:simpleType>
        <xsd:restriction base="dms:DateTime"/>
      </xsd:simpleType>
    </xsd:element>
    <xsd:element name="SOS_OrderNumber" ma:index="36" nillable="true" ma:displayName="Order number" ma:internalName="SOS_OrderNumber">
      <xsd:simpleType>
        <xsd:restriction base="dms:Number"/>
      </xsd:simpleType>
    </xsd:element>
    <xsd:element name="SharedWithUsers" ma:index="3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d54d77-cd98-47b4-a822-19422ff6c1f4" elementFormDefault="qualified">
    <xsd:import namespace="http://schemas.microsoft.com/office/2006/documentManagement/types"/>
    <xsd:import namespace="http://schemas.microsoft.com/office/infopath/2007/PartnerControls"/>
    <xsd:element name="PublishingStartDate" ma:index="5" nillable="true" ma:displayName="Scheduling Start Date" ma:description="Scheduling Start Date is a site column created by the Publishing feature. It is used to specify the date and time on which this page will first appear to site visitors." ma:format="DateTime" ma:internalName="PublishingStartDate" ma:readOnly="false">
      <xsd:simpleType>
        <xsd:restriction base="dms:Unknown"/>
      </xsd:simpleType>
    </xsd:element>
    <xsd:element name="PublishingExpirationDate" ma:index="6" nillable="true" ma:displayName="Scheduling End Date" ma:description="Scheduling End Date is a site column created by the Publishing feature. It is used to specify the date and time on which this page will no longer appear to site visitors." ma:format="DateTime" ma:internalName="PublishingExpirationDate" ma:readOnly="false">
      <xsd:simpleType>
        <xsd:restriction base="dms:Unknown"/>
      </xsd:simpleType>
    </xsd:element>
    <xsd:element name="Description0" ma:index="13" nillable="true" ma:displayName="Description" ma:description="Your entry of max. 255 characters is strongly recommended" ma:internalName="Description0" ma:readOnly="false">
      <xsd:simpleType>
        <xsd:restriction base="dms:Note">
          <xsd:maxLength value="255"/>
        </xsd:restriction>
      </xsd:simpleType>
    </xsd:element>
    <xsd:element name="_x0027_Non_x002d_SOS_x0027__x0020_location" ma:index="14" nillable="true" ma:displayName="'Non-SOS' location" ma:description="To be used if a document covers places beyond the 'SOS world'" ma:internalName="_x0027_Non_x002d_SOS_x0027__x0020_location" ma:readOnly="false">
      <xsd:simpleType>
        <xsd:restriction base="dms:Text"/>
      </xsd:simpleType>
    </xsd:element>
    <xsd:element name="Subtopic" ma:index="15" nillable="true" ma:displayName="Subtopic" ma:description="Can be used to implement filtering or grouping of documents" ma:internalName="Subtopic" ma:readOnly="false">
      <xsd:simpleType>
        <xsd:restriction base="dms:Text"/>
      </xsd:simpleType>
    </xsd:element>
    <xsd:element name="Order_x0020_number" ma:index="16" nillable="true" ma:displayName="Order number" ma:decimals="1" ma:description="Can be used to implement filtering or grouping of documents" ma:internalName="Order_x0020_number" ma:readOnly="false" ma:percentage="FALSE">
      <xsd:simpleType>
        <xsd:restriction base="dms:Number">
          <xsd:maxInclusive value="999999999"/>
          <xsd:minInclusive value="1"/>
        </xsd:restriction>
      </xsd:simpleType>
    </xsd:element>
    <xsd:element name="Owner" ma:index="17" nillable="true" ma:displayName="Owner" ma:description="The co-worker in charge of the document; entry recommended" ma:SearchPeopleOnly="false"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itial_x0020_release_x0020_date" ma:index="18" nillable="true" ma:displayName="Initial release date" ma:description="Pick the release date of the first official document version" ma:format="DateOnly" ma:internalName="Initial_x0020_release_x0020_date" ma:readOnly="false">
      <xsd:simpleType>
        <xsd:restriction base="dms:DateTime"/>
      </xsd:simpleType>
    </xsd:element>
    <xsd:element name="Version_x0020_number_x0020_" ma:index="19" nillable="true" ma:displayName="Version number " ma:description="Specify the current document version in your preferred format" ma:internalName="Version_x0020_number_x0020_" ma:readOnly="false">
      <xsd:simpleType>
        <xsd:restriction base="dms:Text"/>
      </xsd:simpleType>
    </xsd:element>
    <xsd:element name="Version_x0020_date" ma:index="20" nillable="true" ma:displayName="Version date" ma:description="Date of the current document version or the latest document review" ma:format="DateOnly" ma:internalName="Version_x0020_date" ma:readOnly="false">
      <xsd:simpleType>
        <xsd:restriction base="dms:DateTime"/>
      </xsd:simpleType>
    </xsd:element>
    <xsd:element name="Next_x0020_review_x0020_date" ma:index="21" nillable="true" ma:displayName="Next review date" ma:description="Pick the date scheduled for the next document review" ma:format="DateOnly" ma:internalName="Next_x0020_review_x0020_date" ma:readOnly="false">
      <xsd:simpleType>
        <xsd:restriction base="dms:DateTime"/>
      </xsd:simpleType>
    </xsd:element>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MediaServiceAutoTags" ma:index="28" nillable="true" ma:displayName="MediaServiceAutoTags" ma:internalName="MediaServiceAutoTags" ma:readOnly="true">
      <xsd:simpleType>
        <xsd:restriction base="dms:Text"/>
      </xsd:simpleType>
    </xsd:element>
    <xsd:element name="MediaServiceOCR" ma:index="29" nillable="true" ma:displayName="MediaServiceOCR" ma:internalName="MediaServiceOCR" ma:readOnly="true">
      <xsd:simpleType>
        <xsd:restriction base="dms:Note">
          <xsd:maxLength value="255"/>
        </xsd:restriction>
      </xsd:simpleType>
    </xsd:element>
    <xsd:element name="MediaServiceDateTaken" ma:index="3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2</LikesCount>
    <Ratings xmlns="http://schemas.microsoft.com/sharepoint/v3" xsi:nil="true"/>
    <LikedBy xmlns="http://schemas.microsoft.com/sharepoint/v3">
      <UserInfo>
        <DisplayName>Kresimir Makvic</DisplayName>
        <AccountId>38</AccountId>
        <AccountType/>
      </UserInfo>
      <UserInfo>
        <DisplayName>i:0#.w|sos\krsnib</DisplayName>
        <AccountId>1025</AccountId>
        <AccountType/>
      </UserInfo>
    </LikedBy>
    <RatedBy xmlns="http://schemas.microsoft.com/sharepoint/v3">
      <UserInfo>
        <DisplayName/>
        <AccountId xsi:nil="true"/>
        <AccountType/>
      </UserInfo>
    </RatedBy>
    <PublishingExpirationDate xmlns="e5d54d77-cd98-47b4-a822-19422ff6c1f4" xsi:nil="true"/>
    <PublishingStartDate xmlns="e5d54d77-cd98-47b4-a822-19422ff6c1f4" xsi:nil="true"/>
    <Owner xmlns="e5d54d77-cd98-47b4-a822-19422ff6c1f4">
      <UserInfo>
        <DisplayName/>
        <AccountId xsi:nil="true"/>
        <AccountType/>
      </UserInfo>
    </Owner>
    <Subtopic xmlns="e5d54d77-cd98-47b4-a822-19422ff6c1f4" xsi:nil="true"/>
    <Order_x0020_number xmlns="e5d54d77-cd98-47b4-a822-19422ff6c1f4" xsi:nil="true"/>
    <Version_x0020_date xmlns="e5d54d77-cd98-47b4-a822-19422ff6c1f4" xsi:nil="true"/>
    <Initial_x0020_release_x0020_date xmlns="e5d54d77-cd98-47b4-a822-19422ff6c1f4" xsi:nil="true"/>
    <Next_x0020_review_x0020_date xmlns="e5d54d77-cd98-47b4-a822-19422ff6c1f4" xsi:nil="true"/>
    <Version_x0020_number_x0020_ xmlns="e5d54d77-cd98-47b4-a822-19422ff6c1f4" xsi:nil="true"/>
    <Description0 xmlns="e5d54d77-cd98-47b4-a822-19422ff6c1f4" xsi:nil="true"/>
    <_x0027_Non_x002d_SOS_x0027__x0020_location xmlns="e5d54d77-cd98-47b4-a822-19422ff6c1f4" xsi:nil="true"/>
    <TaxCatchAll xmlns="a3fcc775-202b-482f-8b32-151bb2a4974d">
      <Value>7</Value>
      <Value>6</Value>
      <Value>3</Value>
      <Value>19</Value>
      <Value>1</Value>
      <Value>17</Value>
    </TaxCatchAll>
    <SOS_OrderNumber xmlns="a3fcc775-202b-482f-8b32-151bb2a4974d" xsi:nil="true"/>
    <SOS_VersionDate xmlns="a3fcc775-202b-482f-8b32-151bb2a4974d" xsi:nil="true"/>
    <SOS_VersionNumber xmlns="a3fcc775-202b-482f-8b32-151bb2a4974d" xsi:nil="true"/>
    <SOS_InitialReleaseDate xmlns="a3fcc775-202b-482f-8b32-151bb2a4974d" xsi:nil="true"/>
    <SOS_NextReviewDate xmlns="a3fcc775-202b-482f-8b32-151bb2a4974d" xsi:nil="true"/>
    <SOS_Owner xmlns="a3fcc775-202b-482f-8b32-151bb2a4974d">
      <UserInfo>
        <DisplayName/>
        <AccountId xsi:nil="true"/>
        <AccountType/>
      </UserInfo>
    </SOS_Owner>
    <SharedWithUsers xmlns="a3fcc775-202b-482f-8b32-151bb2a4974d">
      <UserInfo>
        <DisplayName>Tedesco Samantha</DisplayName>
        <AccountId>517</AccountId>
        <AccountType/>
      </UserInfo>
      <UserInfo>
        <DisplayName>Rask Gabriella</DisplayName>
        <AccountId>32</AccountId>
        <AccountType/>
      </UserInfo>
    </SharedWithUsers>
  </documentManagement>
</p:properties>
</file>

<file path=customXml/itemProps1.xml><?xml version="1.0" encoding="utf-8"?>
<ds:datastoreItem xmlns:ds="http://schemas.openxmlformats.org/officeDocument/2006/customXml" ds:itemID="{A3666505-01B7-4AF0-AFDC-D2735876E324}">
  <ds:schemaRefs>
    <ds:schemaRef ds:uri="http://schemas.microsoft.com/sharepoint/v3/contenttype/forms"/>
  </ds:schemaRefs>
</ds:datastoreItem>
</file>

<file path=customXml/itemProps2.xml><?xml version="1.0" encoding="utf-8"?>
<ds:datastoreItem xmlns:ds="http://schemas.openxmlformats.org/officeDocument/2006/customXml" ds:itemID="{C02EFC41-C5D9-4152-9E22-5622C8A790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3fcc775-202b-482f-8b32-151bb2a4974d"/>
    <ds:schemaRef ds:uri="e5d54d77-cd98-47b4-a822-19422ff6c1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DBD2B7-01DE-46C8-B01B-34C2C9D23F54}">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e5d54d77-cd98-47b4-a822-19422ff6c1f4"/>
    <ds:schemaRef ds:uri="http://schemas.openxmlformats.org/package/2006/metadata/core-properties"/>
    <ds:schemaRef ds:uri="a3fcc775-202b-482f-8b32-151bb2a4974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3035</Words>
  <Application>Microsoft Office PowerPoint</Application>
  <PresentationFormat>Bildschirmpräsentation (4:3)</PresentationFormat>
  <Paragraphs>248</Paragraphs>
  <Slides>26</Slides>
  <Notes>5</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26</vt:i4>
      </vt:variant>
    </vt:vector>
  </HeadingPairs>
  <TitlesOfParts>
    <vt:vector size="31" baseType="lpstr">
      <vt:lpstr>Arial</vt:lpstr>
      <vt:lpstr>Calibri</vt:lpstr>
      <vt:lpstr>Palatino</vt:lpstr>
      <vt:lpstr>Office Theme</vt:lpstr>
      <vt:lpstr>1_Office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 B</dc:creator>
  <cp:keywords>Internal; #Normal; #Team; #Archive; #Care; #IO Vienna</cp:keywords>
  <cp:lastModifiedBy>Maximilian</cp:lastModifiedBy>
  <cp:revision>119</cp:revision>
  <cp:lastPrinted>2020-02-20T22:19:52Z</cp:lastPrinted>
  <dcterms:created xsi:type="dcterms:W3CDTF">2017-12-20T11:22:42Z</dcterms:created>
  <dcterms:modified xsi:type="dcterms:W3CDTF">2020-02-20T22:21:50Z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0x0101002EAC5949B41FB2458432341346722046</vt:lpwstr>
  </property>
  <property fmtid="{D5CDD505-2E9C-101B-9397-08002B2CF9AE}" pid="3" name="TaxKeyword">
    <vt:lpwstr>1;#Internal|e6adee53-dad7-4a54-80e3-c6903eb6d68d;#17;##Care|421a56b7-05a7-41bc-9851-c77bd28ac2e9;#3;##Archive|c7dd42c6-4f91-412a-87e6-0a67076a1b27;#6;##Team|def94282-8c04-4203-8049-1272a5ae0229;#7;##Normal|df94b127-b40d-4cf8-8f68-1005e3eaf378;#19;##IO Vie</vt:lpwstr>
  </property>
  <property fmtid="{D5CDD505-2E9C-101B-9397-08002B2CF9AE}" pid="4" name="TaxKeywordTaxHTField">
    <vt:lpwstr>Internal|e6adee53-dad7-4a54-80e3-c6903eb6d68d;#Care|421a56b7-05a7-41bc-9851-c77bd28ac2e9;#Archive|c7dd42c6-4f91-412a-87e6-0a67076a1b27;#Team|def94282-8c04-4203-8049-1272a5ae0229;#Normal|df94b127-b40d-4cf8-8f68-1005e3eaf378;#IO Vienna|49c0b84c-692b-417f-92</vt:lpwstr>
  </property>
  <property fmtid="{D5CDD505-2E9C-101B-9397-08002B2CF9AE}" pid="5" name="AuthorIds_UIVersion_1024">
    <vt:lpwstr>32</vt:lpwstr>
  </property>
</Properties>
</file>