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0"/>
  </p:notesMasterIdLst>
  <p:sldIdLst>
    <p:sldId id="388" r:id="rId2"/>
    <p:sldId id="346" r:id="rId3"/>
    <p:sldId id="389" r:id="rId4"/>
    <p:sldId id="390" r:id="rId5"/>
    <p:sldId id="391" r:id="rId6"/>
    <p:sldId id="392" r:id="rId7"/>
    <p:sldId id="386" r:id="rId8"/>
    <p:sldId id="38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87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AA03F1-8172-49EA-A24A-DEEAAD3F85CA}" type="datetimeFigureOut">
              <a:rPr lang="en-GB" smtClean="0"/>
              <a:t>11/02/2023</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142BD2-65FE-4BE4-9EA4-40C59CBDB5FA}" type="slidenum">
              <a:rPr lang="en-GB" smtClean="0"/>
              <a:t>‹Nr.›</a:t>
            </a:fld>
            <a:endParaRPr lang="en-GB"/>
          </a:p>
        </p:txBody>
      </p:sp>
    </p:spTree>
    <p:extLst>
      <p:ext uri="{BB962C8B-B14F-4D97-AF65-F5344CB8AC3E}">
        <p14:creationId xmlns:p14="http://schemas.microsoft.com/office/powerpoint/2010/main" val="2174494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8F63FF9A-8020-472E-B646-CE2E5849C653}" type="slidenum">
              <a:rPr lang="de-AT" smtClean="0"/>
              <a:t>2</a:t>
            </a:fld>
            <a:endParaRPr lang="de-AT"/>
          </a:p>
        </p:txBody>
      </p:sp>
    </p:spTree>
    <p:extLst>
      <p:ext uri="{BB962C8B-B14F-4D97-AF65-F5344CB8AC3E}">
        <p14:creationId xmlns:p14="http://schemas.microsoft.com/office/powerpoint/2010/main" val="3810645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de-DE"/>
              <a:t>Mastertitelformat bearbeiten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lvl1pPr algn="l">
              <a:defRPr/>
            </a:lvl1pPr>
          </a:lstStyle>
          <a:p>
            <a:fld id="{32637B58-87C1-446D-BDA9-B06F4BCF7782}"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‹Nr.›</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38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‹Nr.›</a:t>
            </a:fld>
            <a:endParaRPr lang="en-US"/>
          </a:p>
        </p:txBody>
      </p:sp>
    </p:spTree>
    <p:extLst>
      <p:ext uri="{BB962C8B-B14F-4D97-AF65-F5344CB8AC3E}">
        <p14:creationId xmlns:p14="http://schemas.microsoft.com/office/powerpoint/2010/main" val="1327900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de-DE"/>
              <a:t>Mastertitelformat bearbeiten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‹Nr.›</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40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‹Nr.›</a:t>
            </a:fld>
            <a:endParaRPr lang="en-US"/>
          </a:p>
        </p:txBody>
      </p:sp>
    </p:spTree>
    <p:extLst>
      <p:ext uri="{BB962C8B-B14F-4D97-AF65-F5344CB8AC3E}">
        <p14:creationId xmlns:p14="http://schemas.microsoft.com/office/powerpoint/2010/main" val="3959763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de-DE"/>
              <a:t>Mastertitelformat bearbeiten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‹Nr.›</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de-DE"/>
              <a:t>Mastertitelformat bearbeiten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B70BE-1769-45B8-85A6-0C837432C7E6}" type="slidenum">
              <a:rPr lang="en-US" smtClean="0"/>
              <a:pPr/>
              <a:t>‹Nr.›</a:t>
            </a:fld>
            <a:endParaRPr lang="en-US"/>
          </a:p>
        </p:txBody>
      </p:sp>
    </p:spTree>
    <p:extLst>
      <p:ext uri="{BB962C8B-B14F-4D97-AF65-F5344CB8AC3E}">
        <p14:creationId xmlns:p14="http://schemas.microsoft.com/office/powerpoint/2010/main" val="336642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24128" y="2967788"/>
            <a:ext cx="4754880" cy="33415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de-DE"/>
              <a:t>Mastertextformat bearbeiten</a:t>
            </a:r>
          </a:p>
        </p:txBody>
      </p:sp>
      <p:sp>
        <p:nvSpPr>
          <p:cNvPr id="6" name="Content Placeholder 5"/>
          <p:cNvSpPr>
            <a:spLocks noGrp="1"/>
          </p:cNvSpPr>
          <p:nvPr>
            <p:ph sz="quarter" idx="4"/>
          </p:nvPr>
        </p:nvSpPr>
        <p:spPr>
          <a:xfrm>
            <a:off x="5990888" y="2967788"/>
            <a:ext cx="4754880" cy="33415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B70BE-1769-45B8-85A6-0C837432C7E6}" type="slidenum">
              <a:rPr lang="en-US" smtClean="0"/>
              <a:pPr/>
              <a:t>‹Nr.›</a:t>
            </a:fld>
            <a:endParaRPr lang="en-US"/>
          </a:p>
        </p:txBody>
      </p:sp>
    </p:spTree>
    <p:extLst>
      <p:ext uri="{BB962C8B-B14F-4D97-AF65-F5344CB8AC3E}">
        <p14:creationId xmlns:p14="http://schemas.microsoft.com/office/powerpoint/2010/main" val="187996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B70BE-1769-45B8-85A6-0C837432C7E6}" type="slidenum">
              <a:rPr lang="en-US" smtClean="0"/>
              <a:pPr/>
              <a:t>‹Nr.›</a:t>
            </a:fld>
            <a:endParaRPr lang="en-US"/>
          </a:p>
        </p:txBody>
      </p:sp>
    </p:spTree>
    <p:extLst>
      <p:ext uri="{BB962C8B-B14F-4D97-AF65-F5344CB8AC3E}">
        <p14:creationId xmlns:p14="http://schemas.microsoft.com/office/powerpoint/2010/main" val="314646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B70BE-1769-45B8-85A6-0C837432C7E6}" type="slidenum">
              <a:rPr lang="en-US" smtClean="0"/>
              <a:pPr/>
              <a:t>‹Nr.›</a:t>
            </a:fld>
            <a:endParaRPr lang="en-US"/>
          </a:p>
        </p:txBody>
      </p:sp>
    </p:spTree>
    <p:extLst>
      <p:ext uri="{BB962C8B-B14F-4D97-AF65-F5344CB8AC3E}">
        <p14:creationId xmlns:p14="http://schemas.microsoft.com/office/powerpoint/2010/main" val="400572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de-DE"/>
              <a:t>Mastertitelformat bearbeiten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B70BE-1769-45B8-85A6-0C837432C7E6}" type="slidenum">
              <a:rPr lang="en-US" smtClean="0"/>
              <a:pPr/>
              <a:t>‹Nr.›</a:t>
            </a:fld>
            <a:endParaRPr lang="en-US"/>
          </a:p>
        </p:txBody>
      </p:sp>
    </p:spTree>
    <p:extLst>
      <p:ext uri="{BB962C8B-B14F-4D97-AF65-F5344CB8AC3E}">
        <p14:creationId xmlns:p14="http://schemas.microsoft.com/office/powerpoint/2010/main" val="333608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32637B58-87C1-446D-BDA9-B06F4BCF7782}" type="datetimeFigureOut">
              <a:rPr lang="en-US" smtClean="0"/>
              <a:pPr/>
              <a:t>2/11/2023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B70BE-1769-45B8-85A6-0C837432C7E6}" type="slidenum">
              <a:rPr lang="en-US" smtClean="0"/>
              <a:pPr/>
              <a:t>‹Nr.›</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782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2637B58-87C1-446D-BDA9-B06F4BCF7782}" type="datetimeFigureOut">
              <a:rPr lang="en-US" smtClean="0"/>
              <a:pPr/>
              <a:t>2/11/2023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8AB70BE-1769-45B8-85A6-0C837432C7E6}" type="slidenum">
              <a:rPr lang="en-US" smtClean="0"/>
              <a:pPr/>
              <a:t>‹Nr.›</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28442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FB4C5D25-FE66-C7D2-FA89-5CD2F2BF9BEF}"/>
              </a:ext>
            </a:extLst>
          </p:cNvPr>
          <p:cNvPicPr>
            <a:picLocks noChangeAspect="1"/>
          </p:cNvPicPr>
          <p:nvPr/>
        </p:nvPicPr>
        <p:blipFill>
          <a:blip r:embed="rId2"/>
          <a:stretch>
            <a:fillRect/>
          </a:stretch>
        </p:blipFill>
        <p:spPr>
          <a:xfrm>
            <a:off x="5634086" y="58826"/>
            <a:ext cx="5392132" cy="6740347"/>
          </a:xfrm>
          <a:prstGeom prst="rect">
            <a:avLst/>
          </a:prstGeom>
        </p:spPr>
      </p:pic>
      <p:sp>
        <p:nvSpPr>
          <p:cNvPr id="8" name="Textfeld 7">
            <a:extLst>
              <a:ext uri="{FF2B5EF4-FFF2-40B4-BE49-F238E27FC236}">
                <a16:creationId xmlns:a16="http://schemas.microsoft.com/office/drawing/2014/main" id="{2DE0C566-F398-485A-F3DE-332CE223DC5F}"/>
              </a:ext>
            </a:extLst>
          </p:cNvPr>
          <p:cNvSpPr txBox="1"/>
          <p:nvPr/>
        </p:nvSpPr>
        <p:spPr>
          <a:xfrm>
            <a:off x="876693" y="1395167"/>
            <a:ext cx="4176073" cy="2954655"/>
          </a:xfrm>
          <a:prstGeom prst="rect">
            <a:avLst/>
          </a:prstGeom>
          <a:noFill/>
        </p:spPr>
        <p:txBody>
          <a:bodyPr wrap="square" rtlCol="0">
            <a:spAutoFit/>
          </a:bodyPr>
          <a:lstStyle/>
          <a:p>
            <a:pPr algn="ctr"/>
            <a:r>
              <a:rPr lang="de-AT"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Duale praxisorientierte Weiterbildung von </a:t>
            </a:r>
            <a:br>
              <a:rPr lang="de-AT"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de-AT"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Fachkräften in der stationären Kinder- und Jugendhilfe</a:t>
            </a:r>
          </a:p>
          <a:p>
            <a:pPr algn="ctr"/>
            <a:endParaRPr lang="de-AT" b="1" dirty="0">
              <a:solidFill>
                <a:srgbClr val="4472C4"/>
              </a:solidFill>
              <a:latin typeface="Calibri" panose="020F0502020204030204" pitchFamily="34" charset="0"/>
              <a:ea typeface="Calibri" panose="020F0502020204030204" pitchFamily="34" charset="0"/>
              <a:cs typeface="Times New Roman" panose="02020603050405020304" pitchFamily="18" charset="0"/>
            </a:endParaRPr>
          </a:p>
          <a:p>
            <a:pPr algn="ctr"/>
            <a:r>
              <a:rPr lang="de-AT" b="1" dirty="0">
                <a:latin typeface="Calibri" panose="020F0502020204030204" pitchFamily="34" charset="0"/>
                <a:ea typeface="Calibri" panose="020F0502020204030204" pitchFamily="34" charset="0"/>
                <a:cs typeface="Times New Roman" panose="02020603050405020304" pitchFamily="18" charset="0"/>
              </a:rPr>
              <a:t>Volksanwaltschaft</a:t>
            </a:r>
          </a:p>
          <a:p>
            <a:pPr algn="ctr"/>
            <a:r>
              <a:rPr lang="de-AT" b="1" dirty="0">
                <a:latin typeface="Calibri" panose="020F0502020204030204" pitchFamily="34" charset="0"/>
                <a:ea typeface="Calibri" panose="020F0502020204030204" pitchFamily="34" charset="0"/>
                <a:cs typeface="Times New Roman" panose="02020603050405020304" pitchFamily="18" charset="0"/>
              </a:rPr>
              <a:t>26.1.2023</a:t>
            </a:r>
          </a:p>
          <a:p>
            <a:pPr algn="ctr"/>
            <a:r>
              <a:rPr lang="de-AT" sz="1800" b="1" dirty="0">
                <a:effectLst/>
                <a:latin typeface="Calibri" panose="020F0502020204030204" pitchFamily="34" charset="0"/>
                <a:ea typeface="Calibri" panose="020F0502020204030204" pitchFamily="34" charset="0"/>
                <a:cs typeface="Times New Roman" panose="02020603050405020304" pitchFamily="18" charset="0"/>
              </a:rPr>
              <a:t>Wien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2" name="Grafik 1">
            <a:extLst>
              <a:ext uri="{FF2B5EF4-FFF2-40B4-BE49-F238E27FC236}">
                <a16:creationId xmlns:a16="http://schemas.microsoft.com/office/drawing/2014/main" id="{FAA42AAE-3A54-157A-D1E9-206AFB6E04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21" y="5789183"/>
            <a:ext cx="2869308" cy="1068817"/>
          </a:xfrm>
          <a:prstGeom prst="rect">
            <a:avLst/>
          </a:prstGeom>
        </p:spPr>
      </p:pic>
    </p:spTree>
    <p:extLst>
      <p:ext uri="{BB962C8B-B14F-4D97-AF65-F5344CB8AC3E}">
        <p14:creationId xmlns:p14="http://schemas.microsoft.com/office/powerpoint/2010/main" val="2096867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BBFD2-F117-4244-B796-5034070B856B}"/>
              </a:ext>
            </a:extLst>
          </p:cNvPr>
          <p:cNvSpPr>
            <a:spLocks noGrp="1"/>
          </p:cNvSpPr>
          <p:nvPr>
            <p:ph type="title"/>
          </p:nvPr>
        </p:nvSpPr>
        <p:spPr>
          <a:xfrm>
            <a:off x="2095130" y="260075"/>
            <a:ext cx="8509743" cy="966255"/>
          </a:xfrm>
        </p:spPr>
        <p:txBody>
          <a:bodyPr>
            <a:normAutofit/>
          </a:bodyPr>
          <a:lstStyle/>
          <a:p>
            <a:pPr>
              <a:tabLst>
                <a:tab pos="7985125" algn="l"/>
              </a:tabLst>
            </a:pPr>
            <a:r>
              <a:rPr lang="de-AT" sz="3600" b="1" dirty="0">
                <a:solidFill>
                  <a:srgbClr val="0070C0"/>
                </a:solidFill>
              </a:rPr>
              <a:t>Finanzielle Projektförderer</a:t>
            </a:r>
          </a:p>
        </p:txBody>
      </p:sp>
      <p:sp>
        <p:nvSpPr>
          <p:cNvPr id="3" name="Inhaltsplatzhalter 2">
            <a:extLst>
              <a:ext uri="{FF2B5EF4-FFF2-40B4-BE49-F238E27FC236}">
                <a16:creationId xmlns:a16="http://schemas.microsoft.com/office/drawing/2014/main" id="{1DA8DA3B-3572-4401-AFBD-6DFC7CAE9F5B}"/>
              </a:ext>
            </a:extLst>
          </p:cNvPr>
          <p:cNvSpPr>
            <a:spLocks noGrp="1"/>
          </p:cNvSpPr>
          <p:nvPr>
            <p:ph idx="1"/>
          </p:nvPr>
        </p:nvSpPr>
        <p:spPr>
          <a:xfrm>
            <a:off x="2095130" y="1282891"/>
            <a:ext cx="7793588" cy="5136763"/>
          </a:xfrm>
        </p:spPr>
        <p:txBody>
          <a:bodyPr>
            <a:noAutofit/>
          </a:bodyPr>
          <a:lstStyle/>
          <a:p>
            <a:pPr>
              <a:lnSpc>
                <a:spcPct val="100000"/>
              </a:lnSpc>
              <a:spcBef>
                <a:spcPts val="0"/>
              </a:spcBef>
            </a:pPr>
            <a:r>
              <a:rPr lang="de-AT"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Subventionen</a:t>
            </a:r>
          </a:p>
          <a:p>
            <a:pPr>
              <a:lnSpc>
                <a:spcPct val="100000"/>
              </a:lnSpc>
              <a:spcBef>
                <a:spcPts val="0"/>
              </a:spcBef>
            </a:pPr>
            <a:r>
              <a:rPr lang="de-AT" sz="2400" dirty="0">
                <a:effectLst/>
                <a:latin typeface="Calibri" panose="020F0502020204030204" pitchFamily="34" charset="0"/>
                <a:ea typeface="Calibri" panose="020F0502020204030204" pitchFamily="34" charset="0"/>
                <a:cs typeface="Calibri" panose="020F0502020204030204" pitchFamily="34" charset="0"/>
              </a:rPr>
              <a:t>Fond Gesundes Österreich</a:t>
            </a:r>
          </a:p>
          <a:p>
            <a:pPr>
              <a:lnSpc>
                <a:spcPct val="100000"/>
              </a:lnSpc>
              <a:spcBef>
                <a:spcPts val="0"/>
              </a:spcBef>
            </a:pPr>
            <a:r>
              <a:rPr lang="de-AT" sz="2400" dirty="0">
                <a:effectLst/>
                <a:latin typeface="Calibri" panose="020F0502020204030204" pitchFamily="34" charset="0"/>
                <a:ea typeface="Calibri" panose="020F0502020204030204" pitchFamily="34" charset="0"/>
                <a:cs typeface="Calibri" panose="020F0502020204030204" pitchFamily="34" charset="0"/>
              </a:rPr>
              <a:t>Abteilung Inklusion und Kinder- und Jugendhilfe, Land Tirol</a:t>
            </a:r>
            <a:endParaRPr lang="de-AT" sz="2400" dirty="0">
              <a:latin typeface="Calibri" panose="020F0502020204030204" pitchFamily="34" charset="0"/>
              <a:cs typeface="Calibri" panose="020F0502020204030204" pitchFamily="34" charset="0"/>
            </a:endParaRPr>
          </a:p>
          <a:p>
            <a:pPr>
              <a:lnSpc>
                <a:spcPct val="100000"/>
              </a:lnSpc>
              <a:spcBef>
                <a:spcPts val="0"/>
              </a:spcBef>
            </a:pPr>
            <a:r>
              <a:rPr lang="de-AT" sz="2400" dirty="0">
                <a:latin typeface="Calibri" panose="020F0502020204030204" pitchFamily="34" charset="0"/>
                <a:cs typeface="Calibri" panose="020F0502020204030204" pitchFamily="34" charset="0"/>
              </a:rPr>
              <a:t>Pro Juventute </a:t>
            </a:r>
          </a:p>
          <a:p>
            <a:pPr>
              <a:lnSpc>
                <a:spcPct val="100000"/>
              </a:lnSpc>
              <a:spcBef>
                <a:spcPts val="0"/>
              </a:spcBef>
            </a:pPr>
            <a:r>
              <a:rPr lang="de-AT" sz="2400" dirty="0">
                <a:latin typeface="Calibri" panose="020F0502020204030204" pitchFamily="34" charset="0"/>
                <a:cs typeface="Calibri" panose="020F0502020204030204" pitchFamily="34" charset="0"/>
              </a:rPr>
              <a:t>SOB Pinkafeld</a:t>
            </a:r>
          </a:p>
          <a:p>
            <a:pPr>
              <a:lnSpc>
                <a:spcPct val="100000"/>
              </a:lnSpc>
              <a:spcBef>
                <a:spcPts val="0"/>
              </a:spcBef>
            </a:pPr>
            <a:r>
              <a:rPr lang="de-AT" sz="2400" dirty="0">
                <a:latin typeface="Calibri" panose="020F0502020204030204" pitchFamily="34" charset="0"/>
                <a:cs typeface="Calibri" panose="020F0502020204030204" pitchFamily="34" charset="0"/>
              </a:rPr>
              <a:t>SOS Kinderdorf</a:t>
            </a:r>
          </a:p>
          <a:p>
            <a:pPr>
              <a:lnSpc>
                <a:spcPct val="100000"/>
              </a:lnSpc>
              <a:spcBef>
                <a:spcPts val="0"/>
              </a:spcBef>
            </a:pPr>
            <a:r>
              <a:rPr lang="de-AT" sz="2400" dirty="0">
                <a:latin typeface="Calibri" panose="020F0502020204030204" pitchFamily="34" charset="0"/>
                <a:cs typeface="Calibri" panose="020F0502020204030204" pitchFamily="34" charset="0"/>
              </a:rPr>
              <a:t>Wiener ARGE Sozialpädagogik</a:t>
            </a:r>
          </a:p>
          <a:p>
            <a:pPr>
              <a:lnSpc>
                <a:spcPct val="100000"/>
              </a:lnSpc>
              <a:spcBef>
                <a:spcPts val="0"/>
              </a:spcBef>
            </a:pPr>
            <a:endParaRPr lang="de-AT" sz="1600" b="1" dirty="0">
              <a:solidFill>
                <a:srgbClr val="0070C0"/>
              </a:solidFill>
              <a:latin typeface="Calibri" panose="020F0502020204030204" pitchFamily="34" charset="0"/>
              <a:cs typeface="Calibri" panose="020F0502020204030204" pitchFamily="34" charset="0"/>
            </a:endParaRPr>
          </a:p>
          <a:p>
            <a:pPr>
              <a:lnSpc>
                <a:spcPct val="100000"/>
              </a:lnSpc>
              <a:spcBef>
                <a:spcPts val="0"/>
              </a:spcBef>
            </a:pPr>
            <a:r>
              <a:rPr lang="de-AT" sz="2400" b="1" dirty="0">
                <a:solidFill>
                  <a:srgbClr val="0070C0"/>
                </a:solidFill>
                <a:latin typeface="Calibri" panose="020F0502020204030204" pitchFamily="34" charset="0"/>
                <a:cs typeface="Calibri" panose="020F0502020204030204" pitchFamily="34" charset="0"/>
              </a:rPr>
              <a:t>Mitgliedsbeiträge</a:t>
            </a:r>
          </a:p>
          <a:p>
            <a:pPr>
              <a:lnSpc>
                <a:spcPct val="100000"/>
              </a:lnSpc>
              <a:spcBef>
                <a:spcPts val="0"/>
              </a:spcBef>
            </a:pPr>
            <a:r>
              <a:rPr lang="de-AT" sz="2400" dirty="0">
                <a:latin typeface="Calibri" panose="020F0502020204030204" pitchFamily="34" charset="0"/>
                <a:cs typeface="Calibri" panose="020F0502020204030204" pitchFamily="34" charset="0"/>
              </a:rPr>
              <a:t>Diakonie de la Tour</a:t>
            </a:r>
          </a:p>
          <a:p>
            <a:pPr>
              <a:lnSpc>
                <a:spcPct val="100000"/>
              </a:lnSpc>
              <a:spcBef>
                <a:spcPts val="0"/>
              </a:spcBef>
            </a:pPr>
            <a:r>
              <a:rPr lang="de-AT" sz="2400" dirty="0">
                <a:latin typeface="Calibri" panose="020F0502020204030204" pitchFamily="34" charset="0"/>
                <a:cs typeface="Calibri" panose="020F0502020204030204" pitchFamily="34" charset="0"/>
              </a:rPr>
              <a:t>FH Campus Wien</a:t>
            </a:r>
          </a:p>
          <a:p>
            <a:pPr>
              <a:lnSpc>
                <a:spcPct val="100000"/>
              </a:lnSpc>
              <a:spcBef>
                <a:spcPts val="0"/>
              </a:spcBef>
            </a:pPr>
            <a:r>
              <a:rPr lang="de-AT" sz="2400" dirty="0" err="1">
                <a:latin typeface="Calibri" panose="020F0502020204030204" pitchFamily="34" charset="0"/>
                <a:cs typeface="Calibri" panose="020F0502020204030204" pitchFamily="34" charset="0"/>
              </a:rPr>
              <a:t>Funtasy</a:t>
            </a:r>
            <a:r>
              <a:rPr lang="de-AT" sz="2400" dirty="0">
                <a:latin typeface="Calibri" panose="020F0502020204030204" pitchFamily="34" charset="0"/>
                <a:cs typeface="Calibri" panose="020F0502020204030204" pitchFamily="34" charset="0"/>
              </a:rPr>
              <a:t> Akademie - Jugendland Tirol</a:t>
            </a:r>
          </a:p>
          <a:p>
            <a:pPr>
              <a:lnSpc>
                <a:spcPct val="100000"/>
              </a:lnSpc>
              <a:spcBef>
                <a:spcPts val="0"/>
              </a:spcBef>
            </a:pPr>
            <a:r>
              <a:rPr lang="de-AT" sz="2400" dirty="0">
                <a:latin typeface="Calibri" panose="020F0502020204030204" pitchFamily="34" charset="0"/>
                <a:cs typeface="Calibri" panose="020F0502020204030204" pitchFamily="34" charset="0"/>
              </a:rPr>
              <a:t>Otto Felix Kanitz Akademie</a:t>
            </a:r>
          </a:p>
        </p:txBody>
      </p:sp>
      <p:pic>
        <p:nvPicPr>
          <p:cNvPr id="4" name="Grafik 3">
            <a:extLst>
              <a:ext uri="{FF2B5EF4-FFF2-40B4-BE49-F238E27FC236}">
                <a16:creationId xmlns:a16="http://schemas.microsoft.com/office/drawing/2014/main" id="{4835A4AD-9617-9C05-F35B-537EA021E6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19516" y="-55601"/>
            <a:ext cx="2869308" cy="1068817"/>
          </a:xfrm>
          <a:prstGeom prst="rect">
            <a:avLst/>
          </a:prstGeom>
        </p:spPr>
      </p:pic>
    </p:spTree>
    <p:extLst>
      <p:ext uri="{BB962C8B-B14F-4D97-AF65-F5344CB8AC3E}">
        <p14:creationId xmlns:p14="http://schemas.microsoft.com/office/powerpoint/2010/main" val="122830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971417-60FA-C544-0CAC-C7F9079D4925}"/>
              </a:ext>
            </a:extLst>
          </p:cNvPr>
          <p:cNvSpPr>
            <a:spLocks noGrp="1"/>
          </p:cNvSpPr>
          <p:nvPr>
            <p:ph type="title"/>
          </p:nvPr>
        </p:nvSpPr>
        <p:spPr>
          <a:xfrm>
            <a:off x="1024128" y="585216"/>
            <a:ext cx="9720072" cy="621415"/>
          </a:xfrm>
        </p:spPr>
        <p:txBody>
          <a:bodyPr>
            <a:normAutofit/>
          </a:bodyPr>
          <a:lstStyle/>
          <a:p>
            <a:r>
              <a:rPr lang="en-GB" sz="3600" b="1" dirty="0" err="1">
                <a:solidFill>
                  <a:srgbClr val="0070C0"/>
                </a:solidFill>
              </a:rPr>
              <a:t>Warum</a:t>
            </a:r>
            <a:r>
              <a:rPr lang="en-GB" sz="3600" b="1" dirty="0">
                <a:solidFill>
                  <a:srgbClr val="0070C0"/>
                </a:solidFill>
              </a:rPr>
              <a:t> Curriculum</a:t>
            </a:r>
          </a:p>
        </p:txBody>
      </p:sp>
      <p:sp>
        <p:nvSpPr>
          <p:cNvPr id="3" name="Inhaltsplatzhalter 2">
            <a:extLst>
              <a:ext uri="{FF2B5EF4-FFF2-40B4-BE49-F238E27FC236}">
                <a16:creationId xmlns:a16="http://schemas.microsoft.com/office/drawing/2014/main" id="{AF18F8E9-D838-A931-986B-E0A78E2902C8}"/>
              </a:ext>
            </a:extLst>
          </p:cNvPr>
          <p:cNvSpPr>
            <a:spLocks noGrp="1"/>
          </p:cNvSpPr>
          <p:nvPr>
            <p:ph idx="1"/>
          </p:nvPr>
        </p:nvSpPr>
        <p:spPr>
          <a:xfrm>
            <a:off x="1024128" y="1206631"/>
            <a:ext cx="10212623" cy="5448693"/>
          </a:xfrm>
        </p:spPr>
        <p:txBody>
          <a:bodyPr>
            <a:noAutofit/>
          </a:bodyPr>
          <a:lstStyle/>
          <a:p>
            <a:pPr marL="342900" lvl="0" indent="-342900">
              <a:lnSpc>
                <a:spcPct val="100000"/>
              </a:lnSpc>
              <a:spcBef>
                <a:spcPts val="100"/>
              </a:spcBef>
              <a:buClr>
                <a:srgbClr val="2C363A"/>
              </a:buClr>
              <a:buFont typeface="Symbol" panose="05050102010706020507" pitchFamily="18" charset="2"/>
              <a:buChar char=""/>
            </a:pPr>
            <a:r>
              <a:rPr lang="de-A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Kinder- und Jugendliche mit anderen Voraussetzungen als früher in die stationäre KJH (älter, kürzer, „traumatisierter“, ….) kommen</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0000"/>
              </a:lnSpc>
              <a:spcBef>
                <a:spcPts val="100"/>
              </a:spcBef>
              <a:buClr>
                <a:srgbClr val="2C363A"/>
              </a:buClr>
              <a:buFont typeface="Symbol" panose="05050102010706020507" pitchFamily="18" charset="2"/>
              <a:buChar char=""/>
            </a:pPr>
            <a:r>
              <a:rPr lang="de-A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 wird immer deutlicher, dass die derzeitigen Ausbildungen nur teilweise auf den Beruf vorbereiten (z.B. UNI bilden Akademiker*innen aus und keine Praktiker*innen)</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0000"/>
              </a:lnSpc>
              <a:spcBef>
                <a:spcPts val="100"/>
              </a:spcBef>
              <a:buClr>
                <a:srgbClr val="2C363A"/>
              </a:buClr>
              <a:buFont typeface="Symbol" panose="05050102010706020507" pitchFamily="18" charset="2"/>
              <a:buChar char=""/>
            </a:pPr>
            <a:r>
              <a:rPr lang="de-A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Zu wenige und zu wenige gut ausgebildete </a:t>
            </a:r>
            <a:r>
              <a:rPr lang="de-A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Sozialpädagog</a:t>
            </a:r>
            <a:r>
              <a:rPr lang="de-A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*innen fühlen sich immer öfter überfordert und alleine gelassen</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0000"/>
              </a:lnSpc>
              <a:spcBef>
                <a:spcPts val="100"/>
              </a:spcBef>
              <a:buClr>
                <a:srgbClr val="2C363A"/>
              </a:buClr>
              <a:buFont typeface="Symbol" panose="05050102010706020507" pitchFamily="18" charset="2"/>
              <a:buChar char=""/>
            </a:pPr>
            <a:r>
              <a:rPr lang="de-A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Das Image / die öffentliche Wahrnehmung gehört gestärkt genauso wie das positive Selbstverständnis der </a:t>
            </a:r>
            <a:r>
              <a:rPr lang="de-A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Sozialpädagog</a:t>
            </a:r>
            <a:r>
              <a:rPr lang="de-A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*innen</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0000"/>
              </a:lnSpc>
              <a:spcBef>
                <a:spcPts val="100"/>
              </a:spcBef>
              <a:buClr>
                <a:srgbClr val="2C363A"/>
              </a:buClr>
              <a:buFont typeface="Symbol" panose="05050102010706020507" pitchFamily="18" charset="2"/>
              <a:buChar char=""/>
            </a:pPr>
            <a:r>
              <a:rPr lang="de-AT" sz="1800" dirty="0">
                <a:solidFill>
                  <a:srgbClr val="2C363A"/>
                </a:solidFill>
                <a:effectLst/>
                <a:latin typeface="Calibri" panose="020F0502020204030204" pitchFamily="34" charset="0"/>
                <a:ea typeface="Calibri" panose="020F0502020204030204" pitchFamily="34" charset="0"/>
                <a:cs typeface="Calibri" panose="020F0502020204030204" pitchFamily="34" charset="0"/>
              </a:rPr>
              <a:t>Siehe auch die </a:t>
            </a:r>
            <a:r>
              <a:rPr lang="de-A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Forderung der KR Kommission 2020 nach Q-Standards und Weiterbildung der MAs in Alternative Care. Der UN-Ausschuss für die Rechte des Kindes (6.3.20) – fordert in seinen abschließenden Bemerkungen für Österreich: sowohl Qualitätsstandards als auch eine „fachgerechte Schulungen für diejenigen, die mit Kindern und für diese im Bereich der alternativen Betreuung arbeiten“ (29 d)</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0000"/>
              </a:lnSpc>
              <a:spcBef>
                <a:spcPts val="100"/>
              </a:spcBef>
              <a:spcAft>
                <a:spcPts val="800"/>
              </a:spcAft>
              <a:buClr>
                <a:srgbClr val="2C363A"/>
              </a:buClr>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de-DE" sz="18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Weibliche Care </a:t>
            </a:r>
            <a:r>
              <a:rPr lang="de-DE" sz="1800" dirty="0" err="1">
                <a:solidFill>
                  <a:srgbClr val="202124"/>
                </a:solidFill>
                <a:effectLst/>
                <a:latin typeface="Calibri" panose="020F0502020204030204" pitchFamily="34" charset="0"/>
                <a:ea typeface="Calibri" panose="020F0502020204030204" pitchFamily="34" charset="0"/>
                <a:cs typeface="Calibri" panose="020F0502020204030204" pitchFamily="34" charset="0"/>
              </a:rPr>
              <a:t>Leaver</a:t>
            </a:r>
            <a:r>
              <a:rPr lang="de-DE" sz="18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 sind stärker benachteiligt hinsichtlich ihrer finanziellen Situation, Gesundheit und Zufriedenheit mit der Wohnsituation, männliche Care </a:t>
            </a:r>
            <a:r>
              <a:rPr lang="de-DE" sz="1800" dirty="0" err="1">
                <a:solidFill>
                  <a:srgbClr val="202124"/>
                </a:solidFill>
                <a:effectLst/>
                <a:latin typeface="Calibri" panose="020F0502020204030204" pitchFamily="34" charset="0"/>
                <a:ea typeface="Calibri" panose="020F0502020204030204" pitchFamily="34" charset="0"/>
                <a:cs typeface="Calibri" panose="020F0502020204030204" pitchFamily="34" charset="0"/>
              </a:rPr>
              <a:t>Leaver</a:t>
            </a:r>
            <a:r>
              <a:rPr lang="de-DE" sz="18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 hinsichtlich ihrer Ausbildungsfächer, Arbeitslosigkeit und Zufriedenheit mit ihren persönlichen Beziehungen. Die 25- bis 29-jährigen Care </a:t>
            </a:r>
            <a:r>
              <a:rPr lang="de-DE" sz="1800" dirty="0" err="1">
                <a:solidFill>
                  <a:srgbClr val="202124"/>
                </a:solidFill>
                <a:effectLst/>
                <a:latin typeface="Calibri" panose="020F0502020204030204" pitchFamily="34" charset="0"/>
                <a:ea typeface="Calibri" panose="020F0502020204030204" pitchFamily="34" charset="0"/>
                <a:cs typeface="Calibri" panose="020F0502020204030204" pitchFamily="34" charset="0"/>
              </a:rPr>
              <a:t>Leaver</a:t>
            </a:r>
            <a:r>
              <a:rPr lang="de-DE" sz="18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 erleiden weniger und weniger gravierende Nachteile, bleiben aber in den meisten Bereichen hinter der Vergleichsgruppe zurück. Insgesamt unterstreichen die Ergebnisse die Notwendigkeit bildungs- und sozialpolitischer Interventionen (Hagleitner, Sting und Maran 2022</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Grafik 3">
            <a:extLst>
              <a:ext uri="{FF2B5EF4-FFF2-40B4-BE49-F238E27FC236}">
                <a16:creationId xmlns:a16="http://schemas.microsoft.com/office/drawing/2014/main" id="{103C6FA4-B248-AFFF-050A-F4FB908979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2692" y="0"/>
            <a:ext cx="2869308" cy="1068817"/>
          </a:xfrm>
          <a:prstGeom prst="rect">
            <a:avLst/>
          </a:prstGeom>
        </p:spPr>
      </p:pic>
    </p:spTree>
    <p:extLst>
      <p:ext uri="{BB962C8B-B14F-4D97-AF65-F5344CB8AC3E}">
        <p14:creationId xmlns:p14="http://schemas.microsoft.com/office/powerpoint/2010/main" val="395688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E0BC01-201C-B1C9-68FE-55CA3F277EC0}"/>
              </a:ext>
            </a:extLst>
          </p:cNvPr>
          <p:cNvSpPr>
            <a:spLocks noGrp="1"/>
          </p:cNvSpPr>
          <p:nvPr>
            <p:ph type="title"/>
          </p:nvPr>
        </p:nvSpPr>
        <p:spPr>
          <a:xfrm>
            <a:off x="1024128" y="585216"/>
            <a:ext cx="9720072" cy="677976"/>
          </a:xfrm>
        </p:spPr>
        <p:txBody>
          <a:bodyPr>
            <a:normAutofit/>
          </a:bodyPr>
          <a:lstStyle/>
          <a:p>
            <a:r>
              <a:rPr lang="de-AT" sz="3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3 Irritationen</a:t>
            </a:r>
            <a:endParaRPr lang="en-GB" sz="3600" dirty="0">
              <a:solidFill>
                <a:srgbClr val="0070C0"/>
              </a:solidFill>
            </a:endParaRPr>
          </a:p>
        </p:txBody>
      </p:sp>
      <p:sp>
        <p:nvSpPr>
          <p:cNvPr id="3" name="Inhaltsplatzhalter 2">
            <a:extLst>
              <a:ext uri="{FF2B5EF4-FFF2-40B4-BE49-F238E27FC236}">
                <a16:creationId xmlns:a16="http://schemas.microsoft.com/office/drawing/2014/main" id="{3C732134-974F-360D-55E0-E6B7EC941D90}"/>
              </a:ext>
            </a:extLst>
          </p:cNvPr>
          <p:cNvSpPr>
            <a:spLocks noGrp="1"/>
          </p:cNvSpPr>
          <p:nvPr>
            <p:ph idx="1"/>
          </p:nvPr>
        </p:nvSpPr>
        <p:spPr>
          <a:xfrm>
            <a:off x="1024128" y="1263192"/>
            <a:ext cx="10143744" cy="5344998"/>
          </a:xfrm>
        </p:spPr>
        <p:txBody>
          <a:bodyPr>
            <a:noAutofit/>
          </a:bodyPr>
          <a:lstStyle/>
          <a:p>
            <a:pPr marL="342900" lvl="0" indent="-342900">
              <a:lnSpc>
                <a:spcPct val="100000"/>
              </a:lnSpc>
              <a:spcBef>
                <a:spcPts val="200"/>
              </a:spcBef>
              <a:buFont typeface="+mj-lt"/>
              <a:buAutoNum type="arabicPeriod"/>
            </a:pPr>
            <a:r>
              <a:rPr lang="de-AT"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Irritation:</a:t>
            </a:r>
            <a:r>
              <a:rPr lang="de-AT" sz="2000" dirty="0">
                <a:effectLst/>
                <a:latin typeface="Calibri" panose="020F0502020204030204" pitchFamily="34" charset="0"/>
                <a:ea typeface="Calibri" panose="020F0502020204030204" pitchFamily="34" charset="0"/>
                <a:cs typeface="Times New Roman" panose="02020603050405020304" pitchFamily="18" charset="0"/>
              </a:rPr>
              <a:t> im Laufe des Prozesses wurde mit immer klarer, dass die von den Ländern anerkannten Ausbildung oft nicht auf die konkrete Praxis in den stationären Einrichtungen vorbereiten. So ist es z.B. nicht Aufgabe der Universität auf eine Konkrete, spezifische Praxis mit vielen Einzelfällen vorzubereiten. In der Praxis bin ich dann mit diesen individuellen Einzelschicksalen konfrontiert ohne Handlungsmöglichkeiten eingeübt und Handlungs-sicherheit erworben zu haben. Doch faktisch habe ich mit einem einschlägigen anerkannten UNI Studium das Bouvier sofort, auch alleine, in einer Gruppe mit 8-12 Kindern/Jugendlichen zu arbeiten.</a:t>
            </a:r>
          </a:p>
          <a:p>
            <a:pPr marL="342900" lvl="0" indent="-342900">
              <a:lnSpc>
                <a:spcPct val="100000"/>
              </a:lnSpc>
              <a:spcBef>
                <a:spcPts val="200"/>
              </a:spcBef>
              <a:buFont typeface="+mj-lt"/>
              <a:buAutoNum type="arabicPeriod"/>
            </a:pPr>
            <a:r>
              <a:rPr lang="de-AT"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Irritation:</a:t>
            </a:r>
            <a:r>
              <a:rPr lang="de-AT" sz="2000" dirty="0">
                <a:effectLst/>
                <a:latin typeface="Calibri" panose="020F0502020204030204" pitchFamily="34" charset="0"/>
                <a:ea typeface="Calibri" panose="020F0502020204030204" pitchFamily="34" charset="0"/>
                <a:cs typeface="Times New Roman" panose="02020603050405020304" pitchFamily="18" charset="0"/>
              </a:rPr>
              <a:t> Mangel an dualen tertiäre Ausbildungen: d.h. Ausbildungen für Kolleg*innen die schon in der Praxis arbeiten oder gerne in der stationäre KJH zu arbeiten würden. Nur eine Zahl dazu: ca. 50% der in den Einrichtungen tätigen Kolleg*innen verfügen über keine einschlägige sozialpädagogische Ausbildung.</a:t>
            </a:r>
          </a:p>
          <a:p>
            <a:pPr marL="342900" lvl="0" indent="-342900">
              <a:lnSpc>
                <a:spcPct val="100000"/>
              </a:lnSpc>
              <a:spcBef>
                <a:spcPts val="200"/>
              </a:spcBef>
              <a:spcAft>
                <a:spcPts val="800"/>
              </a:spcAft>
              <a:buFont typeface="+mj-lt"/>
              <a:buAutoNum type="arabicPeriod"/>
            </a:pPr>
            <a:r>
              <a:rPr lang="de-AT"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Irritation:</a:t>
            </a:r>
            <a:r>
              <a:rPr lang="de-AT" sz="2000" dirty="0">
                <a:effectLst/>
                <a:latin typeface="Calibri" panose="020F0502020204030204" pitchFamily="34" charset="0"/>
                <a:ea typeface="Calibri" panose="020F0502020204030204" pitchFamily="34" charset="0"/>
                <a:cs typeface="Times New Roman" panose="02020603050405020304" pitchFamily="18" charset="0"/>
              </a:rPr>
              <a:t> Keine Übergänge zwischen einzelnen Care-Bereichen z.B. von der Kindergärtner*in zur </a:t>
            </a:r>
            <a:r>
              <a:rPr lang="de-AT" sz="2000" dirty="0" err="1">
                <a:effectLst/>
                <a:latin typeface="Calibri" panose="020F0502020204030204" pitchFamily="34" charset="0"/>
                <a:ea typeface="Calibri" panose="020F0502020204030204" pitchFamily="34" charset="0"/>
                <a:cs typeface="Times New Roman" panose="02020603050405020304" pitchFamily="18" charset="0"/>
              </a:rPr>
              <a:t>Sozialpädagog</a:t>
            </a:r>
            <a:r>
              <a:rPr lang="de-AT" sz="2000" dirty="0">
                <a:effectLst/>
                <a:latin typeface="Calibri" panose="020F0502020204030204" pitchFamily="34" charset="0"/>
                <a:ea typeface="Calibri" panose="020F0502020204030204" pitchFamily="34" charset="0"/>
                <a:cs typeface="Times New Roman" panose="02020603050405020304" pitchFamily="18" charset="0"/>
              </a:rPr>
              <a:t>*in oder von der Lehrer*in zur Sozialarbeiter*in, es wäre sicherlich förder-</a:t>
            </a:r>
            <a:r>
              <a:rPr lang="de-AT" sz="2000" dirty="0" err="1">
                <a:effectLst/>
                <a:latin typeface="Calibri" panose="020F0502020204030204" pitchFamily="34" charset="0"/>
                <a:ea typeface="Calibri" panose="020F0502020204030204" pitchFamily="34" charset="0"/>
                <a:cs typeface="Times New Roman" panose="02020603050405020304" pitchFamily="18" charset="0"/>
              </a:rPr>
              <a:t>lich</a:t>
            </a:r>
            <a:r>
              <a:rPr lang="de-AT" sz="2000" dirty="0">
                <a:effectLst/>
                <a:latin typeface="Calibri" panose="020F0502020204030204" pitchFamily="34" charset="0"/>
                <a:ea typeface="Calibri" panose="020F0502020204030204" pitchFamily="34" charset="0"/>
                <a:cs typeface="Times New Roman" panose="02020603050405020304" pitchFamily="18" charset="0"/>
              </a:rPr>
              <a:t> für alle Care-Bereiche, wenn ich meine jeweilige Expertise neuen Herausforderungen anpassen könnte.</a:t>
            </a:r>
            <a:endParaRPr lang="en-GB" sz="2000" dirty="0"/>
          </a:p>
        </p:txBody>
      </p:sp>
      <p:pic>
        <p:nvPicPr>
          <p:cNvPr id="4" name="Grafik 3">
            <a:extLst>
              <a:ext uri="{FF2B5EF4-FFF2-40B4-BE49-F238E27FC236}">
                <a16:creationId xmlns:a16="http://schemas.microsoft.com/office/drawing/2014/main" id="{86DF1116-E9B8-A994-80A0-E73F103821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2692" y="0"/>
            <a:ext cx="2869308" cy="1068817"/>
          </a:xfrm>
          <a:prstGeom prst="rect">
            <a:avLst/>
          </a:prstGeom>
        </p:spPr>
      </p:pic>
    </p:spTree>
    <p:extLst>
      <p:ext uri="{BB962C8B-B14F-4D97-AF65-F5344CB8AC3E}">
        <p14:creationId xmlns:p14="http://schemas.microsoft.com/office/powerpoint/2010/main" val="3922180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E0BC01-201C-B1C9-68FE-55CA3F277EC0}"/>
              </a:ext>
            </a:extLst>
          </p:cNvPr>
          <p:cNvSpPr>
            <a:spLocks noGrp="1"/>
          </p:cNvSpPr>
          <p:nvPr>
            <p:ph type="title"/>
          </p:nvPr>
        </p:nvSpPr>
        <p:spPr>
          <a:xfrm>
            <a:off x="1024128" y="585216"/>
            <a:ext cx="9720072" cy="677976"/>
          </a:xfrm>
        </p:spPr>
        <p:txBody>
          <a:bodyPr>
            <a:normAutofit/>
          </a:bodyPr>
          <a:lstStyle/>
          <a:p>
            <a:r>
              <a:rPr lang="de-AT" sz="3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Bedeutung der WB für die KJH</a:t>
            </a:r>
            <a:endParaRPr lang="en-GB" sz="3600" dirty="0">
              <a:solidFill>
                <a:srgbClr val="0070C0"/>
              </a:solidFill>
            </a:endParaRPr>
          </a:p>
        </p:txBody>
      </p:sp>
      <p:sp>
        <p:nvSpPr>
          <p:cNvPr id="3" name="Inhaltsplatzhalter 2">
            <a:extLst>
              <a:ext uri="{FF2B5EF4-FFF2-40B4-BE49-F238E27FC236}">
                <a16:creationId xmlns:a16="http://schemas.microsoft.com/office/drawing/2014/main" id="{3C732134-974F-360D-55E0-E6B7EC941D90}"/>
              </a:ext>
            </a:extLst>
          </p:cNvPr>
          <p:cNvSpPr>
            <a:spLocks noGrp="1"/>
          </p:cNvSpPr>
          <p:nvPr>
            <p:ph idx="1"/>
          </p:nvPr>
        </p:nvSpPr>
        <p:spPr>
          <a:xfrm>
            <a:off x="1024128" y="1348032"/>
            <a:ext cx="10143744" cy="5260157"/>
          </a:xfrm>
        </p:spPr>
        <p:txBody>
          <a:bodyPr>
            <a:noAutofit/>
          </a:bodyPr>
          <a:lstStyle/>
          <a:p>
            <a:pPr marL="342900" lvl="0" indent="-342900">
              <a:lnSpc>
                <a:spcPct val="107000"/>
              </a:lnSpc>
              <a:buFont typeface="Symbol" panose="05050102010706020507" pitchFamily="18" charset="2"/>
              <a:buChar char=""/>
            </a:pPr>
            <a:r>
              <a:rPr lang="de-AT" sz="2400" dirty="0">
                <a:effectLst/>
                <a:latin typeface="Calibri" panose="020F0502020204030204" pitchFamily="34" charset="0"/>
                <a:ea typeface="Calibri" panose="020F0502020204030204" pitchFamily="34" charset="0"/>
                <a:cs typeface="Times New Roman" panose="02020603050405020304" pitchFamily="18" charset="0"/>
              </a:rPr>
              <a:t>Erstmalige und einzigartige Beschreibung der konkreten Tätigkeiten und Anforderungen an Betreuer*innen in der stationären KJH</a:t>
            </a:r>
          </a:p>
          <a:p>
            <a:pPr marL="342900" lvl="0" indent="-342900">
              <a:lnSpc>
                <a:spcPct val="107000"/>
              </a:lnSpc>
              <a:buFont typeface="Symbol" panose="05050102010706020507" pitchFamily="18" charset="2"/>
              <a:buChar char=""/>
            </a:pPr>
            <a:r>
              <a:rPr lang="de-AT" sz="2400" dirty="0">
                <a:effectLst/>
                <a:latin typeface="Calibri" panose="020F0502020204030204" pitchFamily="34" charset="0"/>
                <a:ea typeface="Calibri" panose="020F0502020204030204" pitchFamily="34" charset="0"/>
                <a:cs typeface="Times New Roman" panose="02020603050405020304" pitchFamily="18" charset="0"/>
              </a:rPr>
              <a:t>Die Betreuungspersonen werden in ihrer praktischen Tätigkeit zielgenau begleitet</a:t>
            </a:r>
          </a:p>
          <a:p>
            <a:pPr marL="342900" lvl="0" indent="-342900">
              <a:lnSpc>
                <a:spcPct val="107000"/>
              </a:lnSpc>
              <a:buFont typeface="Symbol" panose="05050102010706020507" pitchFamily="18" charset="2"/>
              <a:buChar char=""/>
            </a:pPr>
            <a:r>
              <a:rPr lang="de-AT" sz="2400" dirty="0">
                <a:effectLst/>
                <a:latin typeface="Calibri" panose="020F0502020204030204" pitchFamily="34" charset="0"/>
                <a:ea typeface="Calibri" panose="020F0502020204030204" pitchFamily="34" charset="0"/>
                <a:cs typeface="Times New Roman" panose="02020603050405020304" pitchFamily="18" charset="0"/>
              </a:rPr>
              <a:t>Ein Referenzrahmen um die Ausbildungen in Österreich für die KJH weiter zu entwickeln</a:t>
            </a:r>
          </a:p>
          <a:p>
            <a:pPr marL="342900" lvl="0" indent="-342900">
              <a:lnSpc>
                <a:spcPct val="107000"/>
              </a:lnSpc>
              <a:buFont typeface="Symbol" panose="05050102010706020507" pitchFamily="18" charset="2"/>
              <a:buChar char=""/>
            </a:pPr>
            <a:r>
              <a:rPr lang="de-AT" sz="2400" dirty="0">
                <a:effectLst/>
                <a:latin typeface="Calibri" panose="020F0502020204030204" pitchFamily="34" charset="0"/>
                <a:ea typeface="Calibri" panose="020F0502020204030204" pitchFamily="34" charset="0"/>
                <a:cs typeface="Times New Roman" panose="02020603050405020304" pitchFamily="18" charset="0"/>
              </a:rPr>
              <a:t>Ausgebildete Mitarbeiter*innen können ihre Praxis fachlich und persönlich zur Meisterschaft führen</a:t>
            </a:r>
          </a:p>
          <a:p>
            <a:pPr marL="342900" lvl="0" indent="-342900">
              <a:lnSpc>
                <a:spcPct val="107000"/>
              </a:lnSpc>
              <a:spcAft>
                <a:spcPts val="800"/>
              </a:spcAft>
              <a:buFont typeface="Symbol" panose="05050102010706020507" pitchFamily="18" charset="2"/>
              <a:buChar char=""/>
            </a:pPr>
            <a:r>
              <a:rPr lang="de-AT" sz="2400" dirty="0">
                <a:effectLst/>
                <a:latin typeface="Calibri" panose="020F0502020204030204" pitchFamily="34" charset="0"/>
                <a:ea typeface="Calibri" panose="020F0502020204030204" pitchFamily="34" charset="0"/>
                <a:cs typeface="Times New Roman" panose="02020603050405020304" pitchFamily="18" charset="0"/>
              </a:rPr>
              <a:t>Mitarbeiter*innen ohne sozialpädagogische Ausbildung lernen sich besser und einfühlsamer in den komplexen Situationen zu bewegen und erlangen Handlungssicherheit</a:t>
            </a:r>
          </a:p>
        </p:txBody>
      </p:sp>
      <p:pic>
        <p:nvPicPr>
          <p:cNvPr id="4" name="Grafik 3">
            <a:extLst>
              <a:ext uri="{FF2B5EF4-FFF2-40B4-BE49-F238E27FC236}">
                <a16:creationId xmlns:a16="http://schemas.microsoft.com/office/drawing/2014/main" id="{86DF1116-E9B8-A994-80A0-E73F103821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2692" y="0"/>
            <a:ext cx="2869308" cy="1068817"/>
          </a:xfrm>
          <a:prstGeom prst="rect">
            <a:avLst/>
          </a:prstGeom>
        </p:spPr>
      </p:pic>
    </p:spTree>
    <p:extLst>
      <p:ext uri="{BB962C8B-B14F-4D97-AF65-F5344CB8AC3E}">
        <p14:creationId xmlns:p14="http://schemas.microsoft.com/office/powerpoint/2010/main" val="244806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E0BC01-201C-B1C9-68FE-55CA3F277EC0}"/>
              </a:ext>
            </a:extLst>
          </p:cNvPr>
          <p:cNvSpPr>
            <a:spLocks noGrp="1"/>
          </p:cNvSpPr>
          <p:nvPr>
            <p:ph type="title"/>
          </p:nvPr>
        </p:nvSpPr>
        <p:spPr>
          <a:xfrm>
            <a:off x="1024128" y="585216"/>
            <a:ext cx="9720072" cy="677976"/>
          </a:xfrm>
        </p:spPr>
        <p:txBody>
          <a:bodyPr>
            <a:normAutofit/>
          </a:bodyPr>
          <a:lstStyle/>
          <a:p>
            <a:r>
              <a:rPr lang="de-AT" sz="3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Erwartungen und Hoffnungen</a:t>
            </a:r>
            <a:endParaRPr lang="en-GB" sz="3600" dirty="0">
              <a:solidFill>
                <a:srgbClr val="0070C0"/>
              </a:solidFill>
            </a:endParaRPr>
          </a:p>
        </p:txBody>
      </p:sp>
      <p:sp>
        <p:nvSpPr>
          <p:cNvPr id="3" name="Inhaltsplatzhalter 2">
            <a:extLst>
              <a:ext uri="{FF2B5EF4-FFF2-40B4-BE49-F238E27FC236}">
                <a16:creationId xmlns:a16="http://schemas.microsoft.com/office/drawing/2014/main" id="{3C732134-974F-360D-55E0-E6B7EC941D90}"/>
              </a:ext>
            </a:extLst>
          </p:cNvPr>
          <p:cNvSpPr>
            <a:spLocks noGrp="1"/>
          </p:cNvSpPr>
          <p:nvPr>
            <p:ph idx="1"/>
          </p:nvPr>
        </p:nvSpPr>
        <p:spPr>
          <a:xfrm>
            <a:off x="1024128" y="1753387"/>
            <a:ext cx="10143744" cy="4854802"/>
          </a:xfrm>
        </p:spPr>
        <p:txBody>
          <a:bodyPr>
            <a:noAutofit/>
          </a:bodyPr>
          <a:lstStyle/>
          <a:p>
            <a:pPr marL="342900" lvl="0" indent="-342900">
              <a:lnSpc>
                <a:spcPct val="107000"/>
              </a:lnSpc>
              <a:buFont typeface="Symbol" panose="05050102010706020507" pitchFamily="18" charset="2"/>
              <a:buChar char=""/>
            </a:pPr>
            <a:r>
              <a:rPr lang="de-AT" sz="2800" dirty="0">
                <a:effectLst/>
                <a:latin typeface="Calibri" panose="020F0502020204030204" pitchFamily="34" charset="0"/>
                <a:ea typeface="Calibri" panose="020F0502020204030204" pitchFamily="34" charset="0"/>
                <a:cs typeface="Times New Roman" panose="02020603050405020304" pitchFamily="18" charset="0"/>
              </a:rPr>
              <a:t>Den bereits jetzt interessierten Ausbildungsorganisationen gelingt eine entsprechende Umsetzung in einen finanzierbaren / leistbaren Lehrplan</a:t>
            </a:r>
          </a:p>
          <a:p>
            <a:pPr marL="342900" lvl="0" indent="-342900">
              <a:lnSpc>
                <a:spcPct val="107000"/>
              </a:lnSpc>
              <a:buFont typeface="Symbol" panose="05050102010706020507" pitchFamily="18" charset="2"/>
              <a:buChar char=""/>
            </a:pPr>
            <a:r>
              <a:rPr lang="de-AT" sz="2800" dirty="0">
                <a:effectLst/>
                <a:latin typeface="Calibri" panose="020F0502020204030204" pitchFamily="34" charset="0"/>
                <a:ea typeface="Calibri" panose="020F0502020204030204" pitchFamily="34" charset="0"/>
                <a:cs typeface="Times New Roman" panose="02020603050405020304" pitchFamily="18" charset="0"/>
              </a:rPr>
              <a:t>Die Umsetzung passiert österreichweit</a:t>
            </a:r>
          </a:p>
          <a:p>
            <a:pPr marL="342900" lvl="0" indent="-342900">
              <a:lnSpc>
                <a:spcPct val="107000"/>
              </a:lnSpc>
              <a:buFont typeface="Symbol" panose="05050102010706020507" pitchFamily="18" charset="2"/>
              <a:buChar char=""/>
            </a:pPr>
            <a:r>
              <a:rPr lang="de-AT" sz="2800" dirty="0">
                <a:effectLst/>
                <a:latin typeface="Calibri" panose="020F0502020204030204" pitchFamily="34" charset="0"/>
                <a:ea typeface="Calibri" panose="020F0502020204030204" pitchFamily="34" charset="0"/>
                <a:cs typeface="Times New Roman" panose="02020603050405020304" pitchFamily="18" charset="0"/>
              </a:rPr>
              <a:t>Die jetzt bereits von der KJH anerkannten Ausbildungen entwickeln ihr aktuelles Curriculum adäquat wieder weiter</a:t>
            </a:r>
          </a:p>
          <a:p>
            <a:pPr marL="342900" lvl="0" indent="-342900">
              <a:lnSpc>
                <a:spcPct val="107000"/>
              </a:lnSpc>
              <a:spcAft>
                <a:spcPts val="800"/>
              </a:spcAft>
              <a:buFont typeface="Symbol" panose="05050102010706020507" pitchFamily="18" charset="2"/>
              <a:buChar char=""/>
            </a:pPr>
            <a:r>
              <a:rPr lang="de-AT" sz="2800" dirty="0">
                <a:effectLst/>
                <a:latin typeface="Calibri" panose="020F0502020204030204" pitchFamily="34" charset="0"/>
                <a:ea typeface="Calibri" panose="020F0502020204030204" pitchFamily="34" charset="0"/>
                <a:cs typeface="Times New Roman" panose="02020603050405020304" pitchFamily="18" charset="0"/>
              </a:rPr>
              <a:t>Es wird in Zukunft eine tertiäre Ausbildung für die gesamte KJH angeboten</a:t>
            </a:r>
          </a:p>
        </p:txBody>
      </p:sp>
      <p:pic>
        <p:nvPicPr>
          <p:cNvPr id="4" name="Grafik 3">
            <a:extLst>
              <a:ext uri="{FF2B5EF4-FFF2-40B4-BE49-F238E27FC236}">
                <a16:creationId xmlns:a16="http://schemas.microsoft.com/office/drawing/2014/main" id="{86DF1116-E9B8-A994-80A0-E73F103821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2692" y="0"/>
            <a:ext cx="2869308" cy="1068817"/>
          </a:xfrm>
          <a:prstGeom prst="rect">
            <a:avLst/>
          </a:prstGeom>
        </p:spPr>
      </p:pic>
    </p:spTree>
    <p:extLst>
      <p:ext uri="{BB962C8B-B14F-4D97-AF65-F5344CB8AC3E}">
        <p14:creationId xmlns:p14="http://schemas.microsoft.com/office/powerpoint/2010/main" val="2023781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2CB6D2-2454-C611-A46D-EE7093F63957}"/>
              </a:ext>
            </a:extLst>
          </p:cNvPr>
          <p:cNvSpPr>
            <a:spLocks noGrp="1"/>
          </p:cNvSpPr>
          <p:nvPr>
            <p:ph type="title"/>
          </p:nvPr>
        </p:nvSpPr>
        <p:spPr>
          <a:xfrm>
            <a:off x="1024128" y="585215"/>
            <a:ext cx="9720072" cy="800525"/>
          </a:xfrm>
        </p:spPr>
        <p:txBody>
          <a:bodyPr>
            <a:normAutofit/>
          </a:bodyPr>
          <a:lstStyle/>
          <a:p>
            <a:r>
              <a:rPr lang="de-AT" sz="3600" b="1" dirty="0">
                <a:solidFill>
                  <a:srgbClr val="0070C0"/>
                </a:solidFill>
                <a:latin typeface="Calibri" panose="020F0502020204030204" pitchFamily="34" charset="0"/>
                <a:ea typeface="Times New Roman" panose="02020603050405020304" pitchFamily="18" charset="0"/>
              </a:rPr>
              <a:t>Zahlen zur Kinder- und Jugendhilfe</a:t>
            </a:r>
            <a:endParaRPr lang="en-GB" sz="3600" dirty="0">
              <a:solidFill>
                <a:srgbClr val="0070C0"/>
              </a:solidFill>
            </a:endParaRPr>
          </a:p>
        </p:txBody>
      </p:sp>
      <p:sp>
        <p:nvSpPr>
          <p:cNvPr id="3" name="Inhaltsplatzhalter 2">
            <a:extLst>
              <a:ext uri="{FF2B5EF4-FFF2-40B4-BE49-F238E27FC236}">
                <a16:creationId xmlns:a16="http://schemas.microsoft.com/office/drawing/2014/main" id="{15BAC24D-413F-1DF8-5F23-5A9D2CEEC106}"/>
              </a:ext>
            </a:extLst>
          </p:cNvPr>
          <p:cNvSpPr>
            <a:spLocks noGrp="1"/>
          </p:cNvSpPr>
          <p:nvPr>
            <p:ph idx="1"/>
          </p:nvPr>
        </p:nvSpPr>
        <p:spPr>
          <a:xfrm>
            <a:off x="754143" y="1442301"/>
            <a:ext cx="10492033" cy="5231876"/>
          </a:xfrm>
        </p:spPr>
        <p:txBody>
          <a:bodyPr>
            <a:normAutofit/>
          </a:bodyPr>
          <a:lstStyle/>
          <a:p>
            <a:pPr marL="0" indent="0">
              <a:lnSpc>
                <a:spcPct val="120000"/>
              </a:lnSpc>
              <a:spcBef>
                <a:spcPts val="300"/>
              </a:spcBef>
              <a:spcAft>
                <a:spcPts val="800"/>
              </a:spcAft>
            </a:pPr>
            <a:r>
              <a:rPr lang="de-AT" sz="20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Volle Erziehung - betreute Minderjährige</a:t>
            </a:r>
            <a:r>
              <a:rPr lang="de-AT" sz="2000" b="1"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 </a:t>
            </a:r>
            <a:r>
              <a:rPr lang="de-AT" sz="2000"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2021</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300"/>
              </a:spcBef>
              <a:spcAft>
                <a:spcPts val="375"/>
              </a:spcAft>
            </a:pPr>
            <a:r>
              <a:rPr lang="de-AT" sz="2000" b="1"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12 871</a:t>
            </a:r>
            <a:r>
              <a:rPr lang="de-AT" sz="2000"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 davon </a:t>
            </a:r>
            <a:r>
              <a:rPr lang="de-AT" sz="2000" b="1"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5029</a:t>
            </a:r>
            <a:r>
              <a:rPr lang="de-AT" sz="2000"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 in Pflegefamilien; insgesamt gestiegen um 1,5 % zu 2020</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300"/>
              </a:spcBef>
              <a:spcAft>
                <a:spcPts val="800"/>
              </a:spcAft>
            </a:pPr>
            <a:r>
              <a:rPr lang="de-AT" sz="2000" b="1" dirty="0">
                <a:solidFill>
                  <a:srgbClr val="323232"/>
                </a:solidFill>
                <a:latin typeface="Arial" panose="020B0604020202020204" pitchFamily="34" charset="0"/>
                <a:ea typeface="Times New Roman" panose="02020603050405020304" pitchFamily="18" charset="0"/>
                <a:cs typeface="Times New Roman" panose="02020603050405020304" pitchFamily="18" charset="0"/>
              </a:rPr>
              <a:t>Unterstützung der Erziehung - betreute Minderjährige </a:t>
            </a:r>
            <a:r>
              <a:rPr lang="de-AT" sz="2000" dirty="0">
                <a:solidFill>
                  <a:srgbClr val="323232"/>
                </a:solidFill>
                <a:latin typeface="Arial" panose="020B0604020202020204" pitchFamily="34" charset="0"/>
                <a:ea typeface="Times New Roman" panose="02020603050405020304" pitchFamily="18" charset="0"/>
                <a:cs typeface="Times New Roman" panose="02020603050405020304" pitchFamily="18" charset="0"/>
              </a:rPr>
              <a:t>2021</a:t>
            </a:r>
            <a:endParaRPr lang="de-AT"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300"/>
              </a:spcBef>
              <a:spcAft>
                <a:spcPts val="375"/>
              </a:spcAft>
            </a:pPr>
            <a:r>
              <a:rPr lang="de-AT" sz="2000" b="1" dirty="0">
                <a:solidFill>
                  <a:srgbClr val="323232"/>
                </a:solidFill>
                <a:latin typeface="Arial" panose="020B0604020202020204" pitchFamily="34" charset="0"/>
                <a:ea typeface="Times New Roman" panose="02020603050405020304" pitchFamily="18" charset="0"/>
                <a:cs typeface="Times New Roman" panose="02020603050405020304" pitchFamily="18" charset="0"/>
              </a:rPr>
              <a:t>41.726</a:t>
            </a:r>
            <a:r>
              <a:rPr lang="de-AT" sz="2000" dirty="0">
                <a:solidFill>
                  <a:srgbClr val="323232"/>
                </a:solidFill>
                <a:latin typeface="Arial" panose="020B0604020202020204" pitchFamily="34" charset="0"/>
                <a:ea typeface="Times New Roman" panose="02020603050405020304" pitchFamily="18" charset="0"/>
                <a:cs typeface="Times New Roman" panose="02020603050405020304" pitchFamily="18" charset="0"/>
              </a:rPr>
              <a:t> Gestiegen 8,4 % zu 2020</a:t>
            </a:r>
            <a:endParaRPr lang="de-AT"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300"/>
              </a:spcBef>
              <a:spcAft>
                <a:spcPts val="375"/>
              </a:spcAft>
            </a:pPr>
            <a:r>
              <a:rPr lang="de-AT" sz="2000" b="1" dirty="0">
                <a:solidFill>
                  <a:srgbClr val="323232"/>
                </a:solidFill>
                <a:latin typeface="Arial" panose="020B0604020202020204" pitchFamily="34" charset="0"/>
                <a:ea typeface="Times New Roman" panose="02020603050405020304" pitchFamily="18" charset="0"/>
                <a:cs typeface="Times New Roman" panose="02020603050405020304" pitchFamily="18" charset="0"/>
              </a:rPr>
              <a:t>Ausgaben für Erziehungshilfen </a:t>
            </a:r>
            <a:r>
              <a:rPr lang="de-AT" sz="2000" dirty="0">
                <a:solidFill>
                  <a:srgbClr val="323232"/>
                </a:solidFill>
                <a:latin typeface="Arial" panose="020B0604020202020204" pitchFamily="34" charset="0"/>
                <a:ea typeface="Times New Roman" panose="02020603050405020304" pitchFamily="18" charset="0"/>
                <a:cs typeface="Times New Roman" panose="02020603050405020304" pitchFamily="18" charset="0"/>
              </a:rPr>
              <a:t>2021</a:t>
            </a:r>
            <a:endParaRPr lang="de-AT"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300"/>
              </a:spcBef>
              <a:spcAft>
                <a:spcPts val="375"/>
              </a:spcAft>
            </a:pPr>
            <a:r>
              <a:rPr lang="de-AT" sz="2000" b="1"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759,0 Mio. Euro</a:t>
            </a:r>
            <a:r>
              <a:rPr lang="de-AT" sz="2000"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 Gestiegen 8,1 % zu 2020</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300"/>
              </a:spcBef>
              <a:spcAft>
                <a:spcPts val="375"/>
              </a:spcAft>
              <a:buNone/>
            </a:pPr>
            <a:r>
              <a:rPr lang="de-AT" sz="1800" dirty="0">
                <a:solidFill>
                  <a:srgbClr val="2C363A"/>
                </a:solidFill>
                <a:latin typeface="Calibri" panose="020F0502020204030204" pitchFamily="34" charset="0"/>
                <a:ea typeface="Times New Roman" panose="02020603050405020304" pitchFamily="18" charset="0"/>
              </a:rPr>
              <a:t>https://www.statistik.at/statistiken/bevoelkerung-und-soziales/sozialleistungen/kinder-und-jugendhilfe</a:t>
            </a:r>
            <a:endParaRPr lang="de-AT" sz="1800" dirty="0">
              <a:latin typeface="Times New Roman" panose="02020603050405020304" pitchFamily="18" charset="0"/>
              <a:ea typeface="Times New Roman" panose="02020603050405020304" pitchFamily="18" charset="0"/>
            </a:endParaRPr>
          </a:p>
          <a:p>
            <a:pPr marL="0" indent="0">
              <a:lnSpc>
                <a:spcPct val="120000"/>
              </a:lnSpc>
              <a:spcBef>
                <a:spcPts val="300"/>
              </a:spcBef>
              <a:spcAft>
                <a:spcPts val="375"/>
              </a:spcAft>
            </a:pP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300"/>
              </a:spcBef>
              <a:spcAft>
                <a:spcPts val="375"/>
              </a:spcAft>
            </a:pPr>
            <a:r>
              <a:rPr lang="de-AT" sz="2000" b="1"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Ca. 12.000 Mitarbeiter*innen </a:t>
            </a:r>
            <a:r>
              <a:rPr lang="de-AT" sz="2000"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laut DÖJ 2022</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300"/>
              </a:spcBef>
              <a:spcAft>
                <a:spcPts val="375"/>
              </a:spcAft>
            </a:pPr>
            <a:r>
              <a:rPr lang="de-AT" sz="2000" b="1"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Ca. 50% der Mitarbeiter*innen haben keine sozialpädagogische Ausbildung</a:t>
            </a:r>
            <a:r>
              <a:rPr lang="de-AT" sz="2000"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 Erhebung </a:t>
            </a:r>
          </a:p>
          <a:p>
            <a:pPr marL="0" indent="0">
              <a:lnSpc>
                <a:spcPct val="120000"/>
              </a:lnSpc>
              <a:spcBef>
                <a:spcPts val="300"/>
              </a:spcBef>
              <a:spcAft>
                <a:spcPts val="800"/>
              </a:spcAft>
            </a:pPr>
            <a:r>
              <a:rPr lang="de-AT" sz="2000" dirty="0">
                <a:solidFill>
                  <a:srgbClr val="323232"/>
                </a:solidFill>
                <a:effectLst/>
                <a:latin typeface="Arial" panose="020B0604020202020204" pitchFamily="34" charset="0"/>
                <a:ea typeface="Times New Roman" panose="02020603050405020304" pitchFamily="18" charset="0"/>
                <a:cs typeface="Times New Roman" panose="02020603050405020304" pitchFamily="18" charset="0"/>
              </a:rPr>
              <a:t>Volksanwaltschaft 2022</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Grafik 3">
            <a:extLst>
              <a:ext uri="{FF2B5EF4-FFF2-40B4-BE49-F238E27FC236}">
                <a16:creationId xmlns:a16="http://schemas.microsoft.com/office/drawing/2014/main" id="{32E3C80F-4043-C18D-0DE4-A309A5A4DB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96" y="-52009"/>
            <a:ext cx="2158704" cy="804117"/>
          </a:xfrm>
          <a:prstGeom prst="rect">
            <a:avLst/>
          </a:prstGeom>
        </p:spPr>
      </p:pic>
    </p:spTree>
    <p:extLst>
      <p:ext uri="{BB962C8B-B14F-4D97-AF65-F5344CB8AC3E}">
        <p14:creationId xmlns:p14="http://schemas.microsoft.com/office/powerpoint/2010/main" val="374378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37794B-E424-8139-B17F-4ED58DD6550D}"/>
              </a:ext>
            </a:extLst>
          </p:cNvPr>
          <p:cNvSpPr>
            <a:spLocks noGrp="1"/>
          </p:cNvSpPr>
          <p:nvPr>
            <p:ph type="title"/>
          </p:nvPr>
        </p:nvSpPr>
        <p:spPr>
          <a:xfrm>
            <a:off x="1024128" y="585216"/>
            <a:ext cx="9720072" cy="734537"/>
          </a:xfrm>
        </p:spPr>
        <p:txBody>
          <a:bodyPr>
            <a:normAutofit/>
          </a:bodyPr>
          <a:lstStyle/>
          <a:p>
            <a:r>
              <a:rPr lang="de-AT" sz="3600" b="1" dirty="0">
                <a:solidFill>
                  <a:srgbClr val="0070C0"/>
                </a:solidFill>
              </a:rPr>
              <a:t>Teilnehmer*innen </a:t>
            </a:r>
          </a:p>
        </p:txBody>
      </p:sp>
      <p:sp>
        <p:nvSpPr>
          <p:cNvPr id="3" name="Inhaltsplatzhalter 2">
            <a:extLst>
              <a:ext uri="{FF2B5EF4-FFF2-40B4-BE49-F238E27FC236}">
                <a16:creationId xmlns:a16="http://schemas.microsoft.com/office/drawing/2014/main" id="{5C12DAD2-9976-A5B8-FE7A-58E5058679C4}"/>
              </a:ext>
            </a:extLst>
          </p:cNvPr>
          <p:cNvSpPr>
            <a:spLocks noGrp="1"/>
          </p:cNvSpPr>
          <p:nvPr>
            <p:ph idx="1"/>
          </p:nvPr>
        </p:nvSpPr>
        <p:spPr>
          <a:xfrm>
            <a:off x="1024128" y="1404593"/>
            <a:ext cx="10108928" cy="5241303"/>
          </a:xfrm>
        </p:spPr>
        <p:txBody>
          <a:bodyPr>
            <a:normAutofit fontScale="92500"/>
          </a:bodyPr>
          <a:lstStyle/>
          <a:p>
            <a:r>
              <a:rPr lang="de-AT" b="1" dirty="0">
                <a:solidFill>
                  <a:srgbClr val="0070C0"/>
                </a:solidFill>
              </a:rPr>
              <a:t>Projektleitung und Moderation der AGs:</a:t>
            </a:r>
            <a:r>
              <a:rPr lang="de-AT" dirty="0"/>
              <a:t> Monika Lengauer &amp; Christian Posch </a:t>
            </a:r>
          </a:p>
          <a:p>
            <a:r>
              <a:rPr lang="de-AT" dirty="0">
                <a:solidFill>
                  <a:srgbClr val="0070C0"/>
                </a:solidFill>
              </a:rPr>
              <a:t>Verfasserin des Curriculums:</a:t>
            </a:r>
            <a:r>
              <a:rPr lang="de-AT" dirty="0"/>
              <a:t> Monika Lengauer</a:t>
            </a:r>
          </a:p>
          <a:p>
            <a:r>
              <a:rPr lang="de-AT" b="1" dirty="0">
                <a:solidFill>
                  <a:srgbClr val="0070C0"/>
                </a:solidFill>
              </a:rPr>
              <a:t>Redaktion:</a:t>
            </a:r>
            <a:r>
              <a:rPr lang="de-AT" dirty="0"/>
              <a:t> Monika Lengauer, Claudia Hengst, Wiebke Nicklisch, Christian Posch, Ulrich Sommer </a:t>
            </a:r>
          </a:p>
          <a:p>
            <a:r>
              <a:rPr lang="de-AT" b="1" dirty="0">
                <a:solidFill>
                  <a:srgbClr val="0070C0"/>
                </a:solidFill>
              </a:rPr>
              <a:t>Curriculums-Zirkel:</a:t>
            </a:r>
            <a:r>
              <a:rPr lang="de-AT" dirty="0"/>
              <a:t> Michaela Aus der Schmitten-</a:t>
            </a:r>
            <a:r>
              <a:rPr lang="de-AT" dirty="0" err="1"/>
              <a:t>Herlicska</a:t>
            </a:r>
            <a:r>
              <a:rPr lang="de-AT" dirty="0"/>
              <a:t>, Tina Eckstein-Madry, Johanna Beyer, Claudia Hengst, Irene Hochegger, Simone Kohlmayer-Vogt, Elke Maurer, Claudia Natmeßnig, Julia Nemansky, Wiebke Nicklisch, Michael Pietrowski, Irina Posteiner-Schuller, Ralph Puxbaumer, Christine Riedl, Sonja Schachtner, Ulrich Sommer, Szilvia Szabo, Andreas Trummer, Thomas Wolf, Mirjam </a:t>
            </a:r>
            <a:r>
              <a:rPr lang="de-AT" dirty="0" err="1"/>
              <a:t>Wolfsgruber</a:t>
            </a:r>
            <a:r>
              <a:rPr lang="de-AT" dirty="0"/>
              <a:t>, Johanna Zils</a:t>
            </a:r>
          </a:p>
          <a:p>
            <a:r>
              <a:rPr lang="de-AT" b="1" dirty="0">
                <a:solidFill>
                  <a:srgbClr val="0070C0"/>
                </a:solidFill>
              </a:rPr>
              <a:t>Praxisgruppe / Lehr-Lernformen:</a:t>
            </a:r>
            <a:r>
              <a:rPr lang="de-AT" dirty="0"/>
              <a:t> Judith </a:t>
            </a:r>
            <a:r>
              <a:rPr lang="de-AT" dirty="0" err="1"/>
              <a:t>Beneder</a:t>
            </a:r>
            <a:r>
              <a:rPr lang="de-AT" dirty="0"/>
              <a:t>, Tina Eckstein-Madry, Philipp Halder, Claudia Hengst, Florian Meinhardt, Sabine Pikerle, Irina Posteiner-Schuller, Petra Siegrist, Ulrich Sommer</a:t>
            </a:r>
          </a:p>
          <a:p>
            <a:r>
              <a:rPr lang="de-AT" b="1" dirty="0" err="1">
                <a:solidFill>
                  <a:srgbClr val="0070C0"/>
                </a:solidFill>
              </a:rPr>
              <a:t>Soundingboard</a:t>
            </a:r>
            <a:r>
              <a:rPr lang="de-AT" b="1" dirty="0">
                <a:solidFill>
                  <a:srgbClr val="0070C0"/>
                </a:solidFill>
              </a:rPr>
              <a:t>:</a:t>
            </a:r>
            <a:r>
              <a:rPr lang="de-AT" dirty="0"/>
              <a:t> Myriam Antinori, Petra </a:t>
            </a:r>
            <a:r>
              <a:rPr lang="de-AT" dirty="0" err="1"/>
              <a:t>Arnusch</a:t>
            </a:r>
            <a:r>
              <a:rPr lang="de-AT" dirty="0"/>
              <a:t>, Judit Barth-Richtarz, Birgit Bütow, Monika </a:t>
            </a:r>
            <a:r>
              <a:rPr lang="de-AT" dirty="0" err="1"/>
              <a:t>Franta</a:t>
            </a:r>
            <a:r>
              <a:rPr lang="de-AT" dirty="0"/>
              <a:t>, Christine Gaschler-</a:t>
            </a:r>
            <a:r>
              <a:rPr lang="de-AT" dirty="0" err="1"/>
              <a:t>Andreasch</a:t>
            </a:r>
            <a:r>
              <a:rPr lang="de-AT" dirty="0"/>
              <a:t>, Reinhard Halder, Matthias </a:t>
            </a:r>
            <a:r>
              <a:rPr lang="de-AT" dirty="0" err="1"/>
              <a:t>Liebenwein</a:t>
            </a:r>
            <a:r>
              <a:rPr lang="de-AT" dirty="0"/>
              <a:t>, Astrid </a:t>
            </a:r>
            <a:r>
              <a:rPr lang="de-AT" dirty="0" err="1"/>
              <a:t>Liebhauser</a:t>
            </a:r>
            <a:r>
              <a:rPr lang="de-AT" dirty="0"/>
              <a:t>, Grainne Nebois-Zeman, Sabine Pikerle, Christian Reumann, Reinhold </a:t>
            </a:r>
            <a:r>
              <a:rPr lang="de-AT" dirty="0" err="1"/>
              <a:t>Rampler</a:t>
            </a:r>
            <a:r>
              <a:rPr lang="de-AT" dirty="0"/>
              <a:t>, Elke Sarto, Herbert Siegrist und Stephan Sting</a:t>
            </a:r>
          </a:p>
        </p:txBody>
      </p:sp>
      <p:pic>
        <p:nvPicPr>
          <p:cNvPr id="4" name="Grafik 3">
            <a:extLst>
              <a:ext uri="{FF2B5EF4-FFF2-40B4-BE49-F238E27FC236}">
                <a16:creationId xmlns:a16="http://schemas.microsoft.com/office/drawing/2014/main" id="{4672170E-E69A-AE16-CA7F-ACC517DC81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2119" y="-34033"/>
            <a:ext cx="2869308" cy="1068817"/>
          </a:xfrm>
          <a:prstGeom prst="rect">
            <a:avLst/>
          </a:prstGeom>
        </p:spPr>
      </p:pic>
    </p:spTree>
    <p:extLst>
      <p:ext uri="{BB962C8B-B14F-4D97-AF65-F5344CB8AC3E}">
        <p14:creationId xmlns:p14="http://schemas.microsoft.com/office/powerpoint/2010/main" val="2674589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893</Words>
  <Application>Microsoft Office PowerPoint</Application>
  <PresentationFormat>Breitbild</PresentationFormat>
  <Paragraphs>61</Paragraphs>
  <Slides>8</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8</vt:i4>
      </vt:variant>
    </vt:vector>
  </HeadingPairs>
  <TitlesOfParts>
    <vt:vector size="16" baseType="lpstr">
      <vt:lpstr>Arial</vt:lpstr>
      <vt:lpstr>Calibri</vt:lpstr>
      <vt:lpstr>Symbol</vt:lpstr>
      <vt:lpstr>Times New Roman</vt:lpstr>
      <vt:lpstr>Tw Cen MT</vt:lpstr>
      <vt:lpstr>Tw Cen MT Condensed</vt:lpstr>
      <vt:lpstr>Wingdings 3</vt:lpstr>
      <vt:lpstr>Integral</vt:lpstr>
      <vt:lpstr>PowerPoint-Präsentation</vt:lpstr>
      <vt:lpstr>Finanzielle Projektförderer</vt:lpstr>
      <vt:lpstr>Warum Curriculum</vt:lpstr>
      <vt:lpstr>3 Irritationen</vt:lpstr>
      <vt:lpstr>Bedeutung der WB für die KJH</vt:lpstr>
      <vt:lpstr>Erwartungen und Hoffnungen</vt:lpstr>
      <vt:lpstr>Zahlen zur Kinder- und Jugendhilfe</vt:lpstr>
      <vt:lpstr>Teilnehmer*innen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Praxisgruppe</dc:title>
  <dc:creator>Christian Posch</dc:creator>
  <cp:lastModifiedBy>Christian Posch</cp:lastModifiedBy>
  <cp:revision>80</cp:revision>
  <dcterms:created xsi:type="dcterms:W3CDTF">2021-04-12T07:50:53Z</dcterms:created>
  <dcterms:modified xsi:type="dcterms:W3CDTF">2023-02-11T15:57:16Z</dcterms:modified>
</cp:coreProperties>
</file>